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350" r:id="rId5"/>
    <p:sldId id="325" r:id="rId6"/>
    <p:sldId id="351" r:id="rId7"/>
    <p:sldId id="328" r:id="rId8"/>
    <p:sldId id="329" r:id="rId9"/>
    <p:sldId id="352" r:id="rId10"/>
    <p:sldId id="346" r:id="rId11"/>
    <p:sldId id="355" r:id="rId12"/>
    <p:sldId id="353" r:id="rId13"/>
    <p:sldId id="356" r:id="rId14"/>
    <p:sldId id="363" r:id="rId15"/>
    <p:sldId id="358" r:id="rId16"/>
    <p:sldId id="357" r:id="rId17"/>
    <p:sldId id="365" r:id="rId18"/>
    <p:sldId id="359" r:id="rId19"/>
    <p:sldId id="360" r:id="rId20"/>
    <p:sldId id="361" r:id="rId21"/>
    <p:sldId id="311" r:id="rId22"/>
    <p:sldId id="362" r:id="rId23"/>
    <p:sldId id="364" r:id="rId24"/>
    <p:sldId id="366" r:id="rId25"/>
    <p:sldId id="354" r:id="rId26"/>
    <p:sldId id="367" r:id="rId27"/>
    <p:sldId id="299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pos="272" userDrawn="1">
          <p15:clr>
            <a:srgbClr val="A4A3A4"/>
          </p15:clr>
        </p15:guide>
        <p15:guide id="5" pos="5488" userDrawn="1">
          <p15:clr>
            <a:srgbClr val="A4A3A4"/>
          </p15:clr>
        </p15:guide>
        <p15:guide id="7" pos="3833" userDrawn="1">
          <p15:clr>
            <a:srgbClr val="A4A3A4"/>
          </p15:clr>
        </p15:guide>
        <p15:guide id="8" orient="horz" pos="3702" userDrawn="1">
          <p15:clr>
            <a:srgbClr val="A4A3A4"/>
          </p15:clr>
        </p15:guide>
        <p15:guide id="9" pos="4173" userDrawn="1">
          <p15:clr>
            <a:srgbClr val="A4A3A4"/>
          </p15:clr>
        </p15:guide>
        <p15:guide id="10" pos="1542" userDrawn="1">
          <p15:clr>
            <a:srgbClr val="A4A3A4"/>
          </p15:clr>
        </p15:guide>
        <p15:guide id="11" orient="horz" pos="5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1D3EC"/>
    <a:srgbClr val="B3E1DF"/>
    <a:srgbClr val="0070C0"/>
    <a:srgbClr val="0D0D0D"/>
    <a:srgbClr val="3A383B"/>
    <a:srgbClr val="07ABB5"/>
    <a:srgbClr val="383639"/>
    <a:srgbClr val="38363B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5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158" y="72"/>
      </p:cViewPr>
      <p:guideLst>
        <p:guide orient="horz" pos="2183"/>
        <p:guide pos="2880"/>
        <p:guide orient="horz" pos="346"/>
        <p:guide pos="272"/>
        <p:guide pos="5488"/>
        <p:guide pos="3833"/>
        <p:guide orient="horz" pos="3702"/>
        <p:guide pos="4173"/>
        <p:guide pos="1542"/>
        <p:guide orient="horz" pos="5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AFAD2-5859-4130-8200-F318F4208464}" type="datetimeFigureOut">
              <a:rPr lang="zh-CN" altLang="en-US" smtClean="0"/>
              <a:t>2015/5/7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8E9D1-BBAF-4FEF-90AF-425E5EF99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806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7C3A-485C-4903-9BB5-487A74734653}" type="datetimeFigureOut">
              <a:rPr lang="zh-CN" altLang="en-US" smtClean="0"/>
              <a:t>2015/5/7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DD34-FF94-4B59-97BD-30E96970C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792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7C3A-485C-4903-9BB5-487A74734653}" type="datetimeFigureOut">
              <a:rPr lang="zh-CN" altLang="en-US" smtClean="0"/>
              <a:t>2015/5/7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DD34-FF94-4B59-97BD-30E96970C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049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7C3A-485C-4903-9BB5-487A74734653}" type="datetimeFigureOut">
              <a:rPr lang="zh-CN" altLang="en-US" smtClean="0"/>
              <a:t>2015/5/7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DD34-FF94-4B59-97BD-30E96970C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18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3407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353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7C3A-485C-4903-9BB5-487A74734653}" type="datetimeFigureOut">
              <a:rPr lang="zh-CN" altLang="en-US" smtClean="0"/>
              <a:t>2015/5/7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DD34-FF94-4B59-97BD-30E96970C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08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7C3A-485C-4903-9BB5-487A74734653}" type="datetimeFigureOut">
              <a:rPr lang="zh-CN" altLang="en-US" smtClean="0"/>
              <a:t>2015/5/7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DD34-FF94-4B59-97BD-30E96970C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0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7C3A-485C-4903-9BB5-487A74734653}" type="datetimeFigureOut">
              <a:rPr lang="zh-CN" altLang="en-US" smtClean="0"/>
              <a:t>2015/5/7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DD34-FF94-4B59-97BD-30E96970C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353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7C3A-485C-4903-9BB5-487A74734653}" type="datetimeFigureOut">
              <a:rPr lang="zh-CN" altLang="en-US" smtClean="0"/>
              <a:t>2015/5/7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DD34-FF94-4B59-97BD-30E96970C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532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7C3A-485C-4903-9BB5-487A74734653}" type="datetimeFigureOut">
              <a:rPr lang="zh-CN" altLang="en-US" smtClean="0"/>
              <a:t>2015/5/7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DD34-FF94-4B59-97BD-30E96970C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376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7C3A-485C-4903-9BB5-487A74734653}" type="datetimeFigureOut">
              <a:rPr lang="zh-CN" altLang="en-US" smtClean="0"/>
              <a:t>2015/5/7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DD34-FF94-4B59-97BD-30E96970C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716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27C3A-485C-4903-9BB5-487A74734653}" type="datetimeFigureOut">
              <a:rPr lang="zh-CN" altLang="en-US" smtClean="0"/>
              <a:t>2015/5/7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FDD34-FF94-4B59-97BD-30E96970C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4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819610"/>
            <a:ext cx="9144000" cy="216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05000" y="2191724"/>
            <a:ext cx="723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基于负载识别的</a:t>
            </a:r>
            <a:endParaRPr lang="en-US" altLang="zh-CN" sz="4000" b="1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家庭智能能源</a:t>
            </a: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管理系统</a:t>
            </a:r>
            <a:endParaRPr lang="zh-CN" altLang="en-US" sz="4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98024" y="3517849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Smart Home Energy </a:t>
            </a:r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Management System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2774672" y="2853443"/>
            <a:ext cx="625288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3" r="3619"/>
          <a:stretch>
            <a:fillRect/>
          </a:stretch>
        </p:blipFill>
        <p:spPr>
          <a:xfrm>
            <a:off x="525069" y="2237312"/>
            <a:ext cx="1686385" cy="1525334"/>
          </a:xfrm>
          <a:custGeom>
            <a:avLst/>
            <a:gdLst>
              <a:gd name="connsiteX0" fmla="*/ 171910 w 1686385"/>
              <a:gd name="connsiteY0" fmla="*/ 0 h 1525334"/>
              <a:gd name="connsiteX1" fmla="*/ 257635 w 1686385"/>
              <a:gd name="connsiteY1" fmla="*/ 33338 h 1525334"/>
              <a:gd name="connsiteX2" fmla="*/ 295735 w 1686385"/>
              <a:gd name="connsiteY2" fmla="*/ 71438 h 1525334"/>
              <a:gd name="connsiteX3" fmla="*/ 376698 w 1686385"/>
              <a:gd name="connsiteY3" fmla="*/ 80963 h 1525334"/>
              <a:gd name="connsiteX4" fmla="*/ 381460 w 1686385"/>
              <a:gd name="connsiteY4" fmla="*/ 123825 h 1525334"/>
              <a:gd name="connsiteX5" fmla="*/ 467185 w 1686385"/>
              <a:gd name="connsiteY5" fmla="*/ 180975 h 1525334"/>
              <a:gd name="connsiteX6" fmla="*/ 457660 w 1686385"/>
              <a:gd name="connsiteY6" fmla="*/ 238125 h 1525334"/>
              <a:gd name="connsiteX7" fmla="*/ 576723 w 1686385"/>
              <a:gd name="connsiteY7" fmla="*/ 266700 h 1525334"/>
              <a:gd name="connsiteX8" fmla="*/ 633873 w 1686385"/>
              <a:gd name="connsiteY8" fmla="*/ 371475 h 1525334"/>
              <a:gd name="connsiteX9" fmla="*/ 743410 w 1686385"/>
              <a:gd name="connsiteY9" fmla="*/ 342900 h 1525334"/>
              <a:gd name="connsiteX10" fmla="*/ 791035 w 1686385"/>
              <a:gd name="connsiteY10" fmla="*/ 457200 h 1525334"/>
              <a:gd name="connsiteX11" fmla="*/ 891048 w 1686385"/>
              <a:gd name="connsiteY11" fmla="*/ 481013 h 1525334"/>
              <a:gd name="connsiteX12" fmla="*/ 919623 w 1686385"/>
              <a:gd name="connsiteY12" fmla="*/ 561975 h 1525334"/>
              <a:gd name="connsiteX13" fmla="*/ 1048210 w 1686385"/>
              <a:gd name="connsiteY13" fmla="*/ 619125 h 1525334"/>
              <a:gd name="connsiteX14" fmla="*/ 1062498 w 1686385"/>
              <a:gd name="connsiteY14" fmla="*/ 681038 h 1525334"/>
              <a:gd name="connsiteX15" fmla="*/ 1172035 w 1686385"/>
              <a:gd name="connsiteY15" fmla="*/ 695325 h 1525334"/>
              <a:gd name="connsiteX16" fmla="*/ 1210135 w 1686385"/>
              <a:gd name="connsiteY16" fmla="*/ 795338 h 1525334"/>
              <a:gd name="connsiteX17" fmla="*/ 1252998 w 1686385"/>
              <a:gd name="connsiteY17" fmla="*/ 866775 h 1525334"/>
              <a:gd name="connsiteX18" fmla="*/ 1243473 w 1686385"/>
              <a:gd name="connsiteY18" fmla="*/ 957263 h 1525334"/>
              <a:gd name="connsiteX19" fmla="*/ 1333960 w 1686385"/>
              <a:gd name="connsiteY19" fmla="*/ 962025 h 1525334"/>
              <a:gd name="connsiteX20" fmla="*/ 1353010 w 1686385"/>
              <a:gd name="connsiteY20" fmla="*/ 1062038 h 1525334"/>
              <a:gd name="connsiteX21" fmla="*/ 1424448 w 1686385"/>
              <a:gd name="connsiteY21" fmla="*/ 1057275 h 1525334"/>
              <a:gd name="connsiteX22" fmla="*/ 1462548 w 1686385"/>
              <a:gd name="connsiteY22" fmla="*/ 1138238 h 1525334"/>
              <a:gd name="connsiteX23" fmla="*/ 1581610 w 1686385"/>
              <a:gd name="connsiteY23" fmla="*/ 1181100 h 1525334"/>
              <a:gd name="connsiteX24" fmla="*/ 1572085 w 1686385"/>
              <a:gd name="connsiteY24" fmla="*/ 1290638 h 1525334"/>
              <a:gd name="connsiteX25" fmla="*/ 1686385 w 1686385"/>
              <a:gd name="connsiteY25" fmla="*/ 1314450 h 1525334"/>
              <a:gd name="connsiteX26" fmla="*/ 1217168 w 1686385"/>
              <a:gd name="connsiteY26" fmla="*/ 1525334 h 1525334"/>
              <a:gd name="connsiteX27" fmla="*/ 573625 w 1686385"/>
              <a:gd name="connsiteY27" fmla="*/ 1525334 h 1525334"/>
              <a:gd name="connsiteX28" fmla="*/ 0 w 1686385"/>
              <a:gd name="connsiteY28" fmla="*/ 1157147 h 1525334"/>
              <a:gd name="connsiteX29" fmla="*/ 0 w 1686385"/>
              <a:gd name="connsiteY29" fmla="*/ 81862 h 152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86385" h="1525334">
                <a:moveTo>
                  <a:pt x="171910" y="0"/>
                </a:moveTo>
                <a:lnTo>
                  <a:pt x="257635" y="33338"/>
                </a:lnTo>
                <a:lnTo>
                  <a:pt x="295735" y="71438"/>
                </a:lnTo>
                <a:lnTo>
                  <a:pt x="376698" y="80963"/>
                </a:lnTo>
                <a:lnTo>
                  <a:pt x="381460" y="123825"/>
                </a:lnTo>
                <a:lnTo>
                  <a:pt x="467185" y="180975"/>
                </a:lnTo>
                <a:lnTo>
                  <a:pt x="457660" y="238125"/>
                </a:lnTo>
                <a:lnTo>
                  <a:pt x="576723" y="266700"/>
                </a:lnTo>
                <a:lnTo>
                  <a:pt x="633873" y="371475"/>
                </a:lnTo>
                <a:lnTo>
                  <a:pt x="743410" y="342900"/>
                </a:lnTo>
                <a:lnTo>
                  <a:pt x="791035" y="457200"/>
                </a:lnTo>
                <a:lnTo>
                  <a:pt x="891048" y="481013"/>
                </a:lnTo>
                <a:lnTo>
                  <a:pt x="919623" y="561975"/>
                </a:lnTo>
                <a:lnTo>
                  <a:pt x="1048210" y="619125"/>
                </a:lnTo>
                <a:lnTo>
                  <a:pt x="1062498" y="681038"/>
                </a:lnTo>
                <a:lnTo>
                  <a:pt x="1172035" y="695325"/>
                </a:lnTo>
                <a:lnTo>
                  <a:pt x="1210135" y="795338"/>
                </a:lnTo>
                <a:lnTo>
                  <a:pt x="1252998" y="866775"/>
                </a:lnTo>
                <a:lnTo>
                  <a:pt x="1243473" y="957263"/>
                </a:lnTo>
                <a:lnTo>
                  <a:pt x="1333960" y="962025"/>
                </a:lnTo>
                <a:lnTo>
                  <a:pt x="1353010" y="1062038"/>
                </a:lnTo>
                <a:lnTo>
                  <a:pt x="1424448" y="1057275"/>
                </a:lnTo>
                <a:lnTo>
                  <a:pt x="1462548" y="1138238"/>
                </a:lnTo>
                <a:lnTo>
                  <a:pt x="1581610" y="1181100"/>
                </a:lnTo>
                <a:lnTo>
                  <a:pt x="1572085" y="1290638"/>
                </a:lnTo>
                <a:lnTo>
                  <a:pt x="1686385" y="1314450"/>
                </a:lnTo>
                <a:lnTo>
                  <a:pt x="1217168" y="1525334"/>
                </a:lnTo>
                <a:lnTo>
                  <a:pt x="573625" y="1525334"/>
                </a:lnTo>
                <a:lnTo>
                  <a:pt x="0" y="1157147"/>
                </a:lnTo>
                <a:lnTo>
                  <a:pt x="0" y="81862"/>
                </a:lnTo>
                <a:close/>
              </a:path>
            </a:pathLst>
          </a:cu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687" y="2013735"/>
            <a:ext cx="1749704" cy="1749704"/>
          </a:xfrm>
          <a:custGeom>
            <a:avLst/>
            <a:gdLst>
              <a:gd name="connsiteX0" fmla="*/ 0 w 1749704"/>
              <a:gd name="connsiteY0" fmla="*/ 1381517 h 1749704"/>
              <a:gd name="connsiteX1" fmla="*/ 573625 w 1749704"/>
              <a:gd name="connsiteY1" fmla="*/ 1749704 h 1749704"/>
              <a:gd name="connsiteX2" fmla="*/ 0 w 1749704"/>
              <a:gd name="connsiteY2" fmla="*/ 1749704 h 1749704"/>
              <a:gd name="connsiteX3" fmla="*/ 0 w 1749704"/>
              <a:gd name="connsiteY3" fmla="*/ 0 h 1749704"/>
              <a:gd name="connsiteX4" fmla="*/ 1749704 w 1749704"/>
              <a:gd name="connsiteY4" fmla="*/ 0 h 1749704"/>
              <a:gd name="connsiteX5" fmla="*/ 1749704 w 1749704"/>
              <a:gd name="connsiteY5" fmla="*/ 1749704 h 1749704"/>
              <a:gd name="connsiteX6" fmla="*/ 1217168 w 1749704"/>
              <a:gd name="connsiteY6" fmla="*/ 1749704 h 1749704"/>
              <a:gd name="connsiteX7" fmla="*/ 1686385 w 1749704"/>
              <a:gd name="connsiteY7" fmla="*/ 1538820 h 1749704"/>
              <a:gd name="connsiteX8" fmla="*/ 1572085 w 1749704"/>
              <a:gd name="connsiteY8" fmla="*/ 1515008 h 1749704"/>
              <a:gd name="connsiteX9" fmla="*/ 1581610 w 1749704"/>
              <a:gd name="connsiteY9" fmla="*/ 1405470 h 1749704"/>
              <a:gd name="connsiteX10" fmla="*/ 1462548 w 1749704"/>
              <a:gd name="connsiteY10" fmla="*/ 1362608 h 1749704"/>
              <a:gd name="connsiteX11" fmla="*/ 1424448 w 1749704"/>
              <a:gd name="connsiteY11" fmla="*/ 1281645 h 1749704"/>
              <a:gd name="connsiteX12" fmla="*/ 1353010 w 1749704"/>
              <a:gd name="connsiteY12" fmla="*/ 1286408 h 1749704"/>
              <a:gd name="connsiteX13" fmla="*/ 1333960 w 1749704"/>
              <a:gd name="connsiteY13" fmla="*/ 1186395 h 1749704"/>
              <a:gd name="connsiteX14" fmla="*/ 1243473 w 1749704"/>
              <a:gd name="connsiteY14" fmla="*/ 1181633 h 1749704"/>
              <a:gd name="connsiteX15" fmla="*/ 1252998 w 1749704"/>
              <a:gd name="connsiteY15" fmla="*/ 1091145 h 1749704"/>
              <a:gd name="connsiteX16" fmla="*/ 1210135 w 1749704"/>
              <a:gd name="connsiteY16" fmla="*/ 1019708 h 1749704"/>
              <a:gd name="connsiteX17" fmla="*/ 1172035 w 1749704"/>
              <a:gd name="connsiteY17" fmla="*/ 919695 h 1749704"/>
              <a:gd name="connsiteX18" fmla="*/ 1062498 w 1749704"/>
              <a:gd name="connsiteY18" fmla="*/ 905408 h 1749704"/>
              <a:gd name="connsiteX19" fmla="*/ 1048210 w 1749704"/>
              <a:gd name="connsiteY19" fmla="*/ 843495 h 1749704"/>
              <a:gd name="connsiteX20" fmla="*/ 919623 w 1749704"/>
              <a:gd name="connsiteY20" fmla="*/ 786345 h 1749704"/>
              <a:gd name="connsiteX21" fmla="*/ 891048 w 1749704"/>
              <a:gd name="connsiteY21" fmla="*/ 705383 h 1749704"/>
              <a:gd name="connsiteX22" fmla="*/ 791035 w 1749704"/>
              <a:gd name="connsiteY22" fmla="*/ 681570 h 1749704"/>
              <a:gd name="connsiteX23" fmla="*/ 743410 w 1749704"/>
              <a:gd name="connsiteY23" fmla="*/ 567270 h 1749704"/>
              <a:gd name="connsiteX24" fmla="*/ 633873 w 1749704"/>
              <a:gd name="connsiteY24" fmla="*/ 595845 h 1749704"/>
              <a:gd name="connsiteX25" fmla="*/ 576723 w 1749704"/>
              <a:gd name="connsiteY25" fmla="*/ 491070 h 1749704"/>
              <a:gd name="connsiteX26" fmla="*/ 457660 w 1749704"/>
              <a:gd name="connsiteY26" fmla="*/ 462495 h 1749704"/>
              <a:gd name="connsiteX27" fmla="*/ 467185 w 1749704"/>
              <a:gd name="connsiteY27" fmla="*/ 405345 h 1749704"/>
              <a:gd name="connsiteX28" fmla="*/ 381460 w 1749704"/>
              <a:gd name="connsiteY28" fmla="*/ 348195 h 1749704"/>
              <a:gd name="connsiteX29" fmla="*/ 376698 w 1749704"/>
              <a:gd name="connsiteY29" fmla="*/ 305333 h 1749704"/>
              <a:gd name="connsiteX30" fmla="*/ 295735 w 1749704"/>
              <a:gd name="connsiteY30" fmla="*/ 295808 h 1749704"/>
              <a:gd name="connsiteX31" fmla="*/ 257635 w 1749704"/>
              <a:gd name="connsiteY31" fmla="*/ 257708 h 1749704"/>
              <a:gd name="connsiteX32" fmla="*/ 171910 w 1749704"/>
              <a:gd name="connsiteY32" fmla="*/ 224370 h 1749704"/>
              <a:gd name="connsiteX33" fmla="*/ 0 w 1749704"/>
              <a:gd name="connsiteY33" fmla="*/ 306232 h 174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749704" h="1749704">
                <a:moveTo>
                  <a:pt x="0" y="1381517"/>
                </a:moveTo>
                <a:lnTo>
                  <a:pt x="573625" y="1749704"/>
                </a:lnTo>
                <a:lnTo>
                  <a:pt x="0" y="1749704"/>
                </a:lnTo>
                <a:close/>
                <a:moveTo>
                  <a:pt x="0" y="0"/>
                </a:moveTo>
                <a:lnTo>
                  <a:pt x="1749704" y="0"/>
                </a:lnTo>
                <a:lnTo>
                  <a:pt x="1749704" y="1749704"/>
                </a:lnTo>
                <a:lnTo>
                  <a:pt x="1217168" y="1749704"/>
                </a:lnTo>
                <a:lnTo>
                  <a:pt x="1686385" y="1538820"/>
                </a:lnTo>
                <a:lnTo>
                  <a:pt x="1572085" y="1515008"/>
                </a:lnTo>
                <a:lnTo>
                  <a:pt x="1581610" y="1405470"/>
                </a:lnTo>
                <a:lnTo>
                  <a:pt x="1462548" y="1362608"/>
                </a:lnTo>
                <a:lnTo>
                  <a:pt x="1424448" y="1281645"/>
                </a:lnTo>
                <a:lnTo>
                  <a:pt x="1353010" y="1286408"/>
                </a:lnTo>
                <a:lnTo>
                  <a:pt x="1333960" y="1186395"/>
                </a:lnTo>
                <a:lnTo>
                  <a:pt x="1243473" y="1181633"/>
                </a:lnTo>
                <a:lnTo>
                  <a:pt x="1252998" y="1091145"/>
                </a:lnTo>
                <a:lnTo>
                  <a:pt x="1210135" y="1019708"/>
                </a:lnTo>
                <a:lnTo>
                  <a:pt x="1172035" y="919695"/>
                </a:lnTo>
                <a:lnTo>
                  <a:pt x="1062498" y="905408"/>
                </a:lnTo>
                <a:lnTo>
                  <a:pt x="1048210" y="843495"/>
                </a:lnTo>
                <a:lnTo>
                  <a:pt x="919623" y="786345"/>
                </a:lnTo>
                <a:lnTo>
                  <a:pt x="891048" y="705383"/>
                </a:lnTo>
                <a:lnTo>
                  <a:pt x="791035" y="681570"/>
                </a:lnTo>
                <a:lnTo>
                  <a:pt x="743410" y="567270"/>
                </a:lnTo>
                <a:lnTo>
                  <a:pt x="633873" y="595845"/>
                </a:lnTo>
                <a:lnTo>
                  <a:pt x="576723" y="491070"/>
                </a:lnTo>
                <a:lnTo>
                  <a:pt x="457660" y="462495"/>
                </a:lnTo>
                <a:lnTo>
                  <a:pt x="467185" y="405345"/>
                </a:lnTo>
                <a:lnTo>
                  <a:pt x="381460" y="348195"/>
                </a:lnTo>
                <a:lnTo>
                  <a:pt x="376698" y="305333"/>
                </a:lnTo>
                <a:lnTo>
                  <a:pt x="295735" y="295808"/>
                </a:lnTo>
                <a:lnTo>
                  <a:pt x="257635" y="257708"/>
                </a:lnTo>
                <a:lnTo>
                  <a:pt x="171910" y="224370"/>
                </a:lnTo>
                <a:lnTo>
                  <a:pt x="0" y="306232"/>
                </a:lnTo>
                <a:close/>
              </a:path>
            </a:pathLst>
          </a:custGeom>
        </p:spPr>
      </p:pic>
      <p:sp>
        <p:nvSpPr>
          <p:cNvPr id="8" name="矩形 7"/>
          <p:cNvSpPr/>
          <p:nvPr/>
        </p:nvSpPr>
        <p:spPr>
          <a:xfrm>
            <a:off x="5278587" y="4686989"/>
            <a:ext cx="4057918" cy="1007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答辩</a:t>
            </a:r>
            <a:r>
              <a:rPr lang="zh-CN" alt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</a:t>
            </a:r>
            <a:r>
              <a:rPr lang="zh-CN" alt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zh-CN" alt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车煜林</a:t>
            </a:r>
            <a:endParaRPr lang="en-US" altLang="zh-CN" sz="2800" b="1" dirty="0" smtClean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指导老师：刘烃</a:t>
            </a:r>
            <a:endParaRPr lang="en-US" altLang="zh-CN" sz="2800" b="1" dirty="0" smtClean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endParaRPr lang="zh-CN" altLang="en-US" sz="14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6806" y="5694846"/>
            <a:ext cx="8530388" cy="1007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课题组：智能网络与网络安全教育部重点实验室</a:t>
            </a:r>
            <a:endParaRPr lang="en-US" altLang="zh-CN" sz="2400" b="1" dirty="0" smtClean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智能电网分实验室</a:t>
            </a:r>
            <a:r>
              <a:rPr lang="en-US" altLang="zh-CN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 </a:t>
            </a:r>
            <a:r>
              <a:rPr lang="zh-CN" alt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智能家居节能方向</a:t>
            </a:r>
            <a:endParaRPr lang="zh-CN" altLang="en-US" sz="12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93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2222E-6 3.7037E-7 L 0.00208 -0.0039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00" y="-208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7778E-6 -3.33333E-6 L -0.00521 0.004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0" y="208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33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73"/>
          <p:cNvSpPr txBox="1"/>
          <p:nvPr/>
        </p:nvSpPr>
        <p:spPr>
          <a:xfrm>
            <a:off x="5083550" y="392776"/>
            <a:ext cx="3636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控制系统</a:t>
            </a:r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通讯架构图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0" y="284389"/>
            <a:ext cx="1692275" cy="529772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架构设计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8567925" y="6043839"/>
            <a:ext cx="728474" cy="529772"/>
            <a:chOff x="8567925" y="6043839"/>
            <a:chExt cx="728474" cy="529772"/>
          </a:xfrm>
        </p:grpSpPr>
        <p:sp>
          <p:nvSpPr>
            <p:cNvPr id="46" name="矩形 45"/>
            <p:cNvSpPr/>
            <p:nvPr/>
          </p:nvSpPr>
          <p:spPr>
            <a:xfrm>
              <a:off x="8720325" y="6043839"/>
              <a:ext cx="423675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8567925" y="6043839"/>
              <a:ext cx="728474" cy="529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9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1" y="1193868"/>
            <a:ext cx="8973499" cy="482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7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83550" y="392776"/>
            <a:ext cx="3636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系统设计模块图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284389"/>
            <a:ext cx="1692275" cy="529772"/>
            <a:chOff x="0" y="284389"/>
            <a:chExt cx="1692275" cy="529772"/>
          </a:xfrm>
        </p:grpSpPr>
        <p:sp>
          <p:nvSpPr>
            <p:cNvPr id="4" name="矩形 3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架构设计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8567925" y="6043839"/>
            <a:ext cx="728474" cy="529772"/>
            <a:chOff x="8567925" y="6043839"/>
            <a:chExt cx="728474" cy="529772"/>
          </a:xfrm>
        </p:grpSpPr>
        <p:sp>
          <p:nvSpPr>
            <p:cNvPr id="8" name="矩形 7"/>
            <p:cNvSpPr/>
            <p:nvPr/>
          </p:nvSpPr>
          <p:spPr>
            <a:xfrm>
              <a:off x="8720325" y="6043839"/>
              <a:ext cx="423675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567925" y="6043839"/>
              <a:ext cx="728474" cy="529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10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3" y="1042740"/>
            <a:ext cx="7153396" cy="581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9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284389"/>
            <a:ext cx="1692275" cy="529772"/>
            <a:chOff x="0" y="284389"/>
            <a:chExt cx="1692275" cy="529772"/>
          </a:xfrm>
        </p:grpSpPr>
        <p:sp>
          <p:nvSpPr>
            <p:cNvPr id="17" name="矩形 16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目录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321618" y="4186010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背景介绍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628844" y="6043839"/>
            <a:ext cx="515155" cy="5297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>
            <a:grpSpLocks noChangeAspect="1"/>
          </p:cNvGrpSpPr>
          <p:nvPr/>
        </p:nvGrpSpPr>
        <p:grpSpPr>
          <a:xfrm>
            <a:off x="423676" y="1892754"/>
            <a:ext cx="1944000" cy="1944000"/>
            <a:chOff x="456294" y="1959430"/>
            <a:chExt cx="2148114" cy="2148114"/>
          </a:xfrm>
        </p:grpSpPr>
        <p:sp>
          <p:nvSpPr>
            <p:cNvPr id="38" name="椭圆 37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48" name="矩形 47"/>
          <p:cNvSpPr/>
          <p:nvPr/>
        </p:nvSpPr>
        <p:spPr>
          <a:xfrm>
            <a:off x="2439168" y="4186010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架构设计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9" name="组合 48"/>
          <p:cNvGrpSpPr>
            <a:grpSpLocks noChangeAspect="1"/>
          </p:cNvGrpSpPr>
          <p:nvPr/>
        </p:nvGrpSpPr>
        <p:grpSpPr>
          <a:xfrm>
            <a:off x="2541226" y="1892754"/>
            <a:ext cx="1944000" cy="1944000"/>
            <a:chOff x="2492224" y="1959430"/>
            <a:chExt cx="2148114" cy="2148114"/>
          </a:xfrm>
        </p:grpSpPr>
        <p:sp>
          <p:nvSpPr>
            <p:cNvPr id="50" name="椭圆 49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300" y="2326696"/>
              <a:ext cx="1379962" cy="1413582"/>
            </a:xfrm>
            <a:prstGeom prst="rect">
              <a:avLst/>
            </a:prstGeom>
          </p:spPr>
        </p:pic>
      </p:grpSp>
      <p:sp>
        <p:nvSpPr>
          <p:cNvPr id="52" name="矩形 51"/>
          <p:cNvSpPr/>
          <p:nvPr/>
        </p:nvSpPr>
        <p:spPr>
          <a:xfrm>
            <a:off x="4556718" y="4186010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硬件平台</a:t>
            </a:r>
            <a:endParaRPr lang="en-US" altLang="zh-CN" sz="2800" b="1" dirty="0" smtClean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3" name="组合 52"/>
          <p:cNvGrpSpPr>
            <a:grpSpLocks noChangeAspect="1"/>
          </p:cNvGrpSpPr>
          <p:nvPr/>
        </p:nvGrpSpPr>
        <p:grpSpPr>
          <a:xfrm>
            <a:off x="4658776" y="1892754"/>
            <a:ext cx="1944000" cy="1944000"/>
            <a:chOff x="4528154" y="1959430"/>
            <a:chExt cx="2148114" cy="2148114"/>
          </a:xfrm>
        </p:grpSpPr>
        <p:sp>
          <p:nvSpPr>
            <p:cNvPr id="54" name="椭圆 53"/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5" name="Group 4"/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56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6"/>
              <p:cNvSpPr>
                <a:spLocks/>
              </p:cNvSpPr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7"/>
              <p:cNvSpPr>
                <a:spLocks/>
              </p:cNvSpPr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8"/>
              <p:cNvSpPr>
                <a:spLocks/>
              </p:cNvSpPr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9"/>
              <p:cNvSpPr>
                <a:spLocks/>
              </p:cNvSpPr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10"/>
              <p:cNvSpPr>
                <a:spLocks/>
              </p:cNvSpPr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11"/>
              <p:cNvSpPr>
                <a:spLocks/>
              </p:cNvSpPr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0" name="矩形 39"/>
          <p:cNvSpPr/>
          <p:nvPr/>
        </p:nvSpPr>
        <p:spPr>
          <a:xfrm>
            <a:off x="6674267" y="4186010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软件平台</a:t>
            </a:r>
            <a:endParaRPr lang="en-US" altLang="zh-CN" sz="2800" b="1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6776325" y="1892754"/>
            <a:ext cx="1944000" cy="1944000"/>
            <a:chOff x="6564085" y="1959430"/>
            <a:chExt cx="2148114" cy="2148114"/>
          </a:xfrm>
        </p:grpSpPr>
        <p:sp>
          <p:nvSpPr>
            <p:cNvPr id="42" name="椭圆 41"/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44" name="Freeform 5"/>
              <p:cNvSpPr>
                <a:spLocks/>
              </p:cNvSpPr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6"/>
              <p:cNvSpPr>
                <a:spLocks/>
              </p:cNvSpPr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7"/>
              <p:cNvSpPr>
                <a:spLocks/>
              </p:cNvSpPr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8"/>
              <p:cNvSpPr>
                <a:spLocks/>
              </p:cNvSpPr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77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52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83550" y="392776"/>
            <a:ext cx="3636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硬件演示平台整体图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" y="284389"/>
            <a:ext cx="1674254" cy="529772"/>
            <a:chOff x="0" y="284389"/>
            <a:chExt cx="1692275" cy="529772"/>
          </a:xfrm>
        </p:grpSpPr>
        <p:sp>
          <p:nvSpPr>
            <p:cNvPr id="4" name="矩形 3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硬件平台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8567925" y="6043839"/>
            <a:ext cx="728474" cy="529772"/>
            <a:chOff x="8567925" y="6043839"/>
            <a:chExt cx="728474" cy="529772"/>
          </a:xfrm>
        </p:grpSpPr>
        <p:sp>
          <p:nvSpPr>
            <p:cNvPr id="8" name="矩形 7"/>
            <p:cNvSpPr/>
            <p:nvPr/>
          </p:nvSpPr>
          <p:spPr>
            <a:xfrm>
              <a:off x="8720325" y="6043839"/>
              <a:ext cx="423675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567925" y="6043839"/>
              <a:ext cx="728474" cy="529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12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26" name="Picture 2" descr="IMG_296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" y="948274"/>
            <a:ext cx="8072899" cy="562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92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QQ截图201503141622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" b="4207"/>
          <a:stretch>
            <a:fillRect/>
          </a:stretch>
        </p:blipFill>
        <p:spPr bwMode="auto">
          <a:xfrm>
            <a:off x="4783192" y="3295301"/>
            <a:ext cx="3632334" cy="344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5083550" y="392776"/>
            <a:ext cx="3636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智能电表</a:t>
            </a:r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智能插座图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284389"/>
            <a:ext cx="1692275" cy="529772"/>
            <a:chOff x="0" y="284389"/>
            <a:chExt cx="1692275" cy="529772"/>
          </a:xfrm>
        </p:grpSpPr>
        <p:sp>
          <p:nvSpPr>
            <p:cNvPr id="15" name="矩形 1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硬件</a:t>
              </a:r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平台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8567925" y="6043839"/>
            <a:ext cx="728474" cy="529772"/>
            <a:chOff x="8567925" y="6043839"/>
            <a:chExt cx="728474" cy="529772"/>
          </a:xfrm>
        </p:grpSpPr>
        <p:sp>
          <p:nvSpPr>
            <p:cNvPr id="19" name="矩形 18"/>
            <p:cNvSpPr/>
            <p:nvPr/>
          </p:nvSpPr>
          <p:spPr>
            <a:xfrm>
              <a:off x="8720325" y="6043839"/>
              <a:ext cx="423675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567925" y="6043839"/>
              <a:ext cx="728474" cy="529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13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7" y="944687"/>
            <a:ext cx="3016376" cy="304463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72" y="3850783"/>
            <a:ext cx="2854953" cy="300721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18" y="944687"/>
            <a:ext cx="2524979" cy="2383493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606947" y="3059668"/>
            <a:ext cx="138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35673" y="1870065"/>
            <a:ext cx="138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西门子电表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0878" y="5238994"/>
            <a:ext cx="138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施耐德电表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783192" y="3666154"/>
            <a:ext cx="138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Broadlink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智能插座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009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83550" y="392776"/>
            <a:ext cx="3636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红外控制</a:t>
            </a:r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传感模块图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284389"/>
            <a:ext cx="1692275" cy="529772"/>
            <a:chOff x="0" y="284389"/>
            <a:chExt cx="1692275" cy="529772"/>
          </a:xfrm>
        </p:grpSpPr>
        <p:sp>
          <p:nvSpPr>
            <p:cNvPr id="5" name="矩形 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硬件</a:t>
              </a:r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平台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8567925" y="6043839"/>
            <a:ext cx="728474" cy="529772"/>
            <a:chOff x="8567925" y="6043839"/>
            <a:chExt cx="728474" cy="529772"/>
          </a:xfrm>
        </p:grpSpPr>
        <p:sp>
          <p:nvSpPr>
            <p:cNvPr id="9" name="矩形 8"/>
            <p:cNvSpPr/>
            <p:nvPr/>
          </p:nvSpPr>
          <p:spPr>
            <a:xfrm>
              <a:off x="8720325" y="6043839"/>
              <a:ext cx="423675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567925" y="6043839"/>
              <a:ext cx="728474" cy="529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14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88" y="1077263"/>
            <a:ext cx="7551223" cy="559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4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83550" y="392776"/>
            <a:ext cx="3636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红外码</a:t>
            </a:r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应用层码映射表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284389"/>
            <a:ext cx="1692275" cy="529772"/>
            <a:chOff x="0" y="284389"/>
            <a:chExt cx="1692275" cy="529772"/>
          </a:xfrm>
        </p:grpSpPr>
        <p:sp>
          <p:nvSpPr>
            <p:cNvPr id="4" name="矩形 3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硬件</a:t>
              </a:r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平台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8567925" y="6043839"/>
            <a:ext cx="728474" cy="529772"/>
            <a:chOff x="8567925" y="6043839"/>
            <a:chExt cx="728474" cy="529772"/>
          </a:xfrm>
        </p:grpSpPr>
        <p:sp>
          <p:nvSpPr>
            <p:cNvPr id="8" name="矩形 7"/>
            <p:cNvSpPr/>
            <p:nvPr/>
          </p:nvSpPr>
          <p:spPr>
            <a:xfrm>
              <a:off x="8720325" y="6043839"/>
              <a:ext cx="423675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567925" y="6043839"/>
              <a:ext cx="728474" cy="529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15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422591"/>
              </p:ext>
            </p:extLst>
          </p:nvPr>
        </p:nvGraphicFramePr>
        <p:xfrm>
          <a:off x="475138" y="1499808"/>
          <a:ext cx="8092787" cy="4544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8651"/>
                <a:gridCol w="1348651"/>
                <a:gridCol w="1348651"/>
                <a:gridCol w="1348651"/>
                <a:gridCol w="1348651"/>
                <a:gridCol w="1349532"/>
              </a:tblGrid>
              <a:tr h="535999"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功能</a:t>
                      </a:r>
                      <a:endParaRPr lang="zh-CN" sz="1800" kern="100" dirty="0">
                        <a:effectLst/>
                      </a:endParaRPr>
                    </a:p>
                    <a:p>
                      <a:pPr indent="12700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温度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制冷</a:t>
                      </a:r>
                      <a:endParaRPr lang="zh-CN" sz="1800" kern="100" dirty="0">
                        <a:effectLst/>
                      </a:endParaRPr>
                    </a:p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功能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制热</a:t>
                      </a:r>
                      <a:endParaRPr lang="zh-CN" sz="1800" kern="100" dirty="0">
                        <a:effectLst/>
                      </a:endParaRPr>
                    </a:p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功能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通风</a:t>
                      </a:r>
                      <a:endParaRPr lang="zh-CN" sz="1800" kern="100">
                        <a:effectLst/>
                      </a:endParaRPr>
                    </a:p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功能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除湿</a:t>
                      </a:r>
                      <a:endParaRPr lang="zh-CN" sz="1800" kern="100">
                        <a:effectLst/>
                      </a:endParaRPr>
                    </a:p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功能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空调</a:t>
                      </a:r>
                      <a:endParaRPr lang="zh-CN" sz="1800" kern="100">
                        <a:effectLst/>
                      </a:endParaRPr>
                    </a:p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开关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4892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16</a:t>
                      </a:r>
                      <a:r>
                        <a:rPr lang="zh-CN" sz="1400" kern="100">
                          <a:effectLst/>
                        </a:rPr>
                        <a:t>℃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0x40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0x50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0x60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0x70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0x80</a:t>
                      </a:r>
                      <a:r>
                        <a:rPr lang="zh-CN" sz="1400" kern="100">
                          <a:effectLst/>
                        </a:rPr>
                        <a:t>关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68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17</a:t>
                      </a:r>
                      <a:r>
                        <a:rPr lang="zh-CN" sz="1400" kern="100">
                          <a:effectLst/>
                        </a:rPr>
                        <a:t>℃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0x41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0x51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0x61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0x71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0x81</a:t>
                      </a:r>
                      <a:r>
                        <a:rPr lang="zh-CN" sz="1400" kern="100">
                          <a:effectLst/>
                        </a:rPr>
                        <a:t>开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68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18</a:t>
                      </a:r>
                      <a:r>
                        <a:rPr lang="zh-CN" sz="1400" kern="100">
                          <a:effectLst/>
                        </a:rPr>
                        <a:t>℃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0x42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0x52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0x62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0x72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68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19</a:t>
                      </a:r>
                      <a:r>
                        <a:rPr lang="zh-CN" sz="1400" kern="100">
                          <a:effectLst/>
                        </a:rPr>
                        <a:t>℃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0x43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0x53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0x63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0x73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68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</a:t>
                      </a:r>
                      <a:r>
                        <a:rPr lang="zh-CN" sz="1400" kern="100">
                          <a:effectLst/>
                        </a:rPr>
                        <a:t>℃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0x44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0x54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0x64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0x74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68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21</a:t>
                      </a:r>
                      <a:r>
                        <a:rPr lang="zh-CN" sz="1400" kern="100">
                          <a:effectLst/>
                        </a:rPr>
                        <a:t>℃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0x45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0x55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0x65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0x75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68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22</a:t>
                      </a:r>
                      <a:r>
                        <a:rPr lang="zh-CN" sz="1400" kern="100">
                          <a:effectLst/>
                        </a:rPr>
                        <a:t>℃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0x46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0x56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0x66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0x76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68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23</a:t>
                      </a:r>
                      <a:r>
                        <a:rPr lang="zh-CN" sz="1400" kern="100">
                          <a:effectLst/>
                        </a:rPr>
                        <a:t>℃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0x47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0x57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0x67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0x77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68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24</a:t>
                      </a:r>
                      <a:r>
                        <a:rPr lang="zh-CN" sz="1400" kern="100">
                          <a:effectLst/>
                        </a:rPr>
                        <a:t>℃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0x48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0x58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0x68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0x78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68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25</a:t>
                      </a:r>
                      <a:r>
                        <a:rPr lang="zh-CN" sz="1400" kern="100">
                          <a:effectLst/>
                        </a:rPr>
                        <a:t>℃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0x49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0x59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0x69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0x79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68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26</a:t>
                      </a:r>
                      <a:r>
                        <a:rPr lang="zh-CN" sz="1400" kern="100">
                          <a:effectLst/>
                        </a:rPr>
                        <a:t>℃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0x4a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0x5a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0x6a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0x7a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68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27</a:t>
                      </a:r>
                      <a:r>
                        <a:rPr lang="zh-CN" sz="1400" kern="100">
                          <a:effectLst/>
                        </a:rPr>
                        <a:t>℃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0x4b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0x5b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0x6b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0x7b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68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28</a:t>
                      </a:r>
                      <a:r>
                        <a:rPr lang="zh-CN" sz="1400" kern="100">
                          <a:effectLst/>
                        </a:rPr>
                        <a:t>℃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0x4c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0x5c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0x6c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0x7c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68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29</a:t>
                      </a:r>
                      <a:r>
                        <a:rPr lang="zh-CN" sz="1400" kern="100">
                          <a:effectLst/>
                        </a:rPr>
                        <a:t>℃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0x4d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0x5d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0x6d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0x7d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68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30</a:t>
                      </a:r>
                      <a:r>
                        <a:rPr lang="zh-CN" sz="1400" kern="100" dirty="0">
                          <a:effectLst/>
                        </a:rPr>
                        <a:t>℃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0x4e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0x5e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0x6e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0x7e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770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284389"/>
            <a:ext cx="1692275" cy="529772"/>
            <a:chOff x="0" y="284389"/>
            <a:chExt cx="1692275" cy="529772"/>
          </a:xfrm>
        </p:grpSpPr>
        <p:sp>
          <p:nvSpPr>
            <p:cNvPr id="17" name="矩形 16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目录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321618" y="4186010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背景介绍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577330" y="6043839"/>
            <a:ext cx="566671" cy="5297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16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>
            <a:grpSpLocks noChangeAspect="1"/>
          </p:cNvGrpSpPr>
          <p:nvPr/>
        </p:nvGrpSpPr>
        <p:grpSpPr>
          <a:xfrm>
            <a:off x="423676" y="1892754"/>
            <a:ext cx="1944000" cy="1944000"/>
            <a:chOff x="456294" y="1959430"/>
            <a:chExt cx="2148114" cy="2148114"/>
          </a:xfrm>
        </p:grpSpPr>
        <p:sp>
          <p:nvSpPr>
            <p:cNvPr id="38" name="椭圆 37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48" name="矩形 47"/>
          <p:cNvSpPr/>
          <p:nvPr/>
        </p:nvSpPr>
        <p:spPr>
          <a:xfrm>
            <a:off x="2439168" y="4186010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架构设计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9" name="组合 48"/>
          <p:cNvGrpSpPr>
            <a:grpSpLocks noChangeAspect="1"/>
          </p:cNvGrpSpPr>
          <p:nvPr/>
        </p:nvGrpSpPr>
        <p:grpSpPr>
          <a:xfrm>
            <a:off x="2541226" y="1892754"/>
            <a:ext cx="1944000" cy="1944000"/>
            <a:chOff x="2492224" y="1959430"/>
            <a:chExt cx="2148114" cy="2148114"/>
          </a:xfrm>
        </p:grpSpPr>
        <p:sp>
          <p:nvSpPr>
            <p:cNvPr id="50" name="椭圆 49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300" y="2326696"/>
              <a:ext cx="1379962" cy="1413582"/>
            </a:xfrm>
            <a:prstGeom prst="rect">
              <a:avLst/>
            </a:prstGeom>
          </p:spPr>
        </p:pic>
      </p:grpSp>
      <p:sp>
        <p:nvSpPr>
          <p:cNvPr id="40" name="矩形 39"/>
          <p:cNvSpPr/>
          <p:nvPr/>
        </p:nvSpPr>
        <p:spPr>
          <a:xfrm>
            <a:off x="4556718" y="4186010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硬件平台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4658776" y="1892754"/>
            <a:ext cx="1944000" cy="1944000"/>
            <a:chOff x="4528154" y="1959430"/>
            <a:chExt cx="2148114" cy="2148114"/>
          </a:xfrm>
        </p:grpSpPr>
        <p:sp>
          <p:nvSpPr>
            <p:cNvPr id="42" name="椭圆 41"/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43" name="Group 4"/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44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6"/>
              <p:cNvSpPr>
                <a:spLocks/>
              </p:cNvSpPr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7"/>
              <p:cNvSpPr>
                <a:spLocks/>
              </p:cNvSpPr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8"/>
              <p:cNvSpPr>
                <a:spLocks/>
              </p:cNvSpPr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9"/>
              <p:cNvSpPr>
                <a:spLocks/>
              </p:cNvSpPr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10"/>
              <p:cNvSpPr>
                <a:spLocks/>
              </p:cNvSpPr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11"/>
              <p:cNvSpPr>
                <a:spLocks/>
              </p:cNvSpPr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67" name="矩形 66"/>
          <p:cNvSpPr/>
          <p:nvPr/>
        </p:nvSpPr>
        <p:spPr>
          <a:xfrm>
            <a:off x="6674267" y="4186010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软件平台</a:t>
            </a:r>
            <a:endParaRPr lang="zh-CN" altLang="en-US" sz="14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8" name="组合 67"/>
          <p:cNvGrpSpPr>
            <a:grpSpLocks noChangeAspect="1"/>
          </p:cNvGrpSpPr>
          <p:nvPr/>
        </p:nvGrpSpPr>
        <p:grpSpPr>
          <a:xfrm>
            <a:off x="6776325" y="1892754"/>
            <a:ext cx="1944000" cy="1944000"/>
            <a:chOff x="6564085" y="1959430"/>
            <a:chExt cx="2148114" cy="2148114"/>
          </a:xfrm>
        </p:grpSpPr>
        <p:sp>
          <p:nvSpPr>
            <p:cNvPr id="69" name="椭圆 68"/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71" name="Freeform 5"/>
              <p:cNvSpPr>
                <a:spLocks/>
              </p:cNvSpPr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6"/>
              <p:cNvSpPr>
                <a:spLocks/>
              </p:cNvSpPr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" name="Freeform 7"/>
              <p:cNvSpPr>
                <a:spLocks/>
              </p:cNvSpPr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8"/>
              <p:cNvSpPr>
                <a:spLocks/>
              </p:cNvSpPr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5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49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528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083550" y="392776"/>
            <a:ext cx="3636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安卓端</a:t>
            </a:r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数据感知图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284389"/>
            <a:ext cx="2845832" cy="529772"/>
            <a:chOff x="0" y="284389"/>
            <a:chExt cx="1692275" cy="529772"/>
          </a:xfrm>
        </p:grpSpPr>
        <p:sp>
          <p:nvSpPr>
            <p:cNvPr id="16" name="矩形 15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软件平台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安卓端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8567925" y="6043839"/>
            <a:ext cx="728474" cy="529772"/>
            <a:chOff x="8567925" y="6043839"/>
            <a:chExt cx="728474" cy="529772"/>
          </a:xfrm>
        </p:grpSpPr>
        <p:sp>
          <p:nvSpPr>
            <p:cNvPr id="20" name="矩形 19"/>
            <p:cNvSpPr/>
            <p:nvPr/>
          </p:nvSpPr>
          <p:spPr>
            <a:xfrm>
              <a:off x="8720325" y="6043839"/>
              <a:ext cx="423675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567925" y="6043839"/>
              <a:ext cx="728474" cy="529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17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098" name="Picture 2" descr="1扫描电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18" y="1411168"/>
            <a:ext cx="2535714" cy="45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1负载识别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253" y="1411168"/>
            <a:ext cx="2540375" cy="4508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2负载情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950" y="1411169"/>
            <a:ext cx="2540375" cy="4508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883548" y="6236924"/>
            <a:ext cx="138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电表连接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694697" y="6236924"/>
            <a:ext cx="162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电力数据感知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755710" y="6236924"/>
            <a:ext cx="165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用电行为分析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577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83550" y="392776"/>
            <a:ext cx="3636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安卓端</a:t>
            </a:r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优化调度控制图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284389"/>
            <a:ext cx="2830673" cy="529772"/>
            <a:chOff x="0" y="284389"/>
            <a:chExt cx="1692275" cy="529772"/>
          </a:xfrm>
        </p:grpSpPr>
        <p:sp>
          <p:nvSpPr>
            <p:cNvPr id="6" name="矩形 5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软件平台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安卓端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8567925" y="6043839"/>
            <a:ext cx="728474" cy="529772"/>
            <a:chOff x="8567925" y="6043839"/>
            <a:chExt cx="728474" cy="529772"/>
          </a:xfrm>
        </p:grpSpPr>
        <p:sp>
          <p:nvSpPr>
            <p:cNvPr id="10" name="矩形 9"/>
            <p:cNvSpPr/>
            <p:nvPr/>
          </p:nvSpPr>
          <p:spPr>
            <a:xfrm>
              <a:off x="8720325" y="6043839"/>
              <a:ext cx="423675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567925" y="6043839"/>
              <a:ext cx="728474" cy="529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5123" name="Picture 3" descr="2AC参数输入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59" y="1492323"/>
            <a:ext cx="2535714" cy="45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 descr="5热水器调度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306" y="1492323"/>
            <a:ext cx="2535714" cy="45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 descr="1空调控制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653" y="1492323"/>
            <a:ext cx="2536679" cy="45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883548" y="6236924"/>
            <a:ext cx="138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空调调度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62948" y="6230978"/>
            <a:ext cx="138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热水器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调度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560846" y="6230978"/>
            <a:ext cx="138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空调控制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72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284389"/>
            <a:ext cx="1692275" cy="529772"/>
            <a:chOff x="0" y="284389"/>
            <a:chExt cx="1692275" cy="529772"/>
          </a:xfrm>
        </p:grpSpPr>
        <p:sp>
          <p:nvSpPr>
            <p:cNvPr id="17" name="矩形 16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目录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321618" y="4186010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背景介绍</a:t>
            </a:r>
            <a:endParaRPr lang="zh-CN" altLang="en-US" sz="14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423676" y="1892754"/>
            <a:ext cx="1944000" cy="1944000"/>
            <a:chOff x="456294" y="1959430"/>
            <a:chExt cx="2148114" cy="2148114"/>
          </a:xfrm>
        </p:grpSpPr>
        <p:sp>
          <p:nvSpPr>
            <p:cNvPr id="2" name="椭圆 1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41" name="矩形 40"/>
          <p:cNvSpPr/>
          <p:nvPr/>
        </p:nvSpPr>
        <p:spPr>
          <a:xfrm>
            <a:off x="2483351" y="4170489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架构设计</a:t>
            </a:r>
            <a:endParaRPr lang="zh-CN" altLang="en-US" sz="14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2541226" y="1892754"/>
            <a:ext cx="1944000" cy="1944000"/>
            <a:chOff x="2492224" y="1959430"/>
            <a:chExt cx="2148114" cy="2148114"/>
          </a:xfrm>
        </p:grpSpPr>
        <p:sp>
          <p:nvSpPr>
            <p:cNvPr id="40" name="椭圆 39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300" y="2326696"/>
              <a:ext cx="1379962" cy="1413582"/>
            </a:xfrm>
            <a:prstGeom prst="rect">
              <a:avLst/>
            </a:prstGeom>
          </p:spPr>
        </p:pic>
      </p:grpSp>
      <p:sp>
        <p:nvSpPr>
          <p:cNvPr id="31" name="矩形 30"/>
          <p:cNvSpPr/>
          <p:nvPr/>
        </p:nvSpPr>
        <p:spPr>
          <a:xfrm>
            <a:off x="6698017" y="4150385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软件平台</a:t>
            </a:r>
            <a:endParaRPr lang="en-US" altLang="zh-CN" sz="2800" b="1" dirty="0" smtClean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6776325" y="1892754"/>
            <a:ext cx="1944000" cy="1944000"/>
            <a:chOff x="6564085" y="1959430"/>
            <a:chExt cx="2148114" cy="2148114"/>
          </a:xfrm>
        </p:grpSpPr>
        <p:sp>
          <p:nvSpPr>
            <p:cNvPr id="30" name="椭圆 29"/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29" name="Freeform 5"/>
              <p:cNvSpPr>
                <a:spLocks/>
              </p:cNvSpPr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"/>
              <p:cNvSpPr>
                <a:spLocks/>
              </p:cNvSpPr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7"/>
              <p:cNvSpPr>
                <a:spLocks/>
              </p:cNvSpPr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5" name="矩形 24"/>
          <p:cNvSpPr/>
          <p:nvPr/>
        </p:nvSpPr>
        <p:spPr>
          <a:xfrm>
            <a:off x="4658776" y="4153824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硬件平台</a:t>
            </a:r>
            <a:endParaRPr lang="en-US" altLang="zh-CN" sz="2800" b="1" dirty="0" smtClean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4658776" y="1892754"/>
            <a:ext cx="1944000" cy="1944000"/>
            <a:chOff x="4528154" y="1959430"/>
            <a:chExt cx="2148114" cy="2148114"/>
          </a:xfrm>
        </p:grpSpPr>
        <p:sp>
          <p:nvSpPr>
            <p:cNvPr id="24" name="椭圆 23"/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7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7" name="矩形 36"/>
          <p:cNvSpPr/>
          <p:nvPr/>
        </p:nvSpPr>
        <p:spPr>
          <a:xfrm>
            <a:off x="8567925" y="6043839"/>
            <a:ext cx="728474" cy="529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729442" y="6043839"/>
            <a:ext cx="423675" cy="5297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754068" y="6077892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35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52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52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528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1" grpId="0"/>
      <p:bldP spid="31" grpId="0"/>
      <p:bldP spid="25" grpId="0"/>
      <p:bldP spid="3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83550" y="392776"/>
            <a:ext cx="3636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安卓端</a:t>
            </a:r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社交事件分析图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284389"/>
            <a:ext cx="2785714" cy="529772"/>
            <a:chOff x="0" y="284389"/>
            <a:chExt cx="1692275" cy="529772"/>
          </a:xfrm>
        </p:grpSpPr>
        <p:sp>
          <p:nvSpPr>
            <p:cNvPr id="6" name="矩形 5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软件平台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安卓端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8567925" y="6043839"/>
            <a:ext cx="728474" cy="529772"/>
            <a:chOff x="8567925" y="6043839"/>
            <a:chExt cx="728474" cy="529772"/>
          </a:xfrm>
        </p:grpSpPr>
        <p:sp>
          <p:nvSpPr>
            <p:cNvPr id="10" name="矩形 9"/>
            <p:cNvSpPr/>
            <p:nvPr/>
          </p:nvSpPr>
          <p:spPr>
            <a:xfrm>
              <a:off x="8720325" y="6043839"/>
              <a:ext cx="423675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567925" y="6043839"/>
              <a:ext cx="728474" cy="529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19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6148" name="Picture 4" descr="Screenshot_2015-03-13-12-24-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86" y="1543839"/>
            <a:ext cx="2548828" cy="45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Screenshot_2015-03-13-12-25-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336" y="1543839"/>
            <a:ext cx="2534483" cy="45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Screenshot_2015-03-13-12-26-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441" y="1543839"/>
            <a:ext cx="2554054" cy="45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883548" y="6236924"/>
            <a:ext cx="138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发微博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31104" y="6236924"/>
            <a:ext cx="173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微博数据采集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400941" y="6236924"/>
            <a:ext cx="179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社交事件分析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059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73"/>
          <p:cNvSpPr txBox="1"/>
          <p:nvPr/>
        </p:nvSpPr>
        <p:spPr>
          <a:xfrm>
            <a:off x="4146997" y="359182"/>
            <a:ext cx="4573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Windows Phone</a:t>
            </a:r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端</a:t>
            </a:r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数据感知</a:t>
            </a:r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控制图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0" y="284389"/>
            <a:ext cx="3168203" cy="529772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软件平台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-WP8.1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端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8567925" y="6043839"/>
            <a:ext cx="728474" cy="529772"/>
            <a:chOff x="8567925" y="6043839"/>
            <a:chExt cx="728474" cy="529772"/>
          </a:xfrm>
        </p:grpSpPr>
        <p:sp>
          <p:nvSpPr>
            <p:cNvPr id="46" name="矩形 45"/>
            <p:cNvSpPr/>
            <p:nvPr/>
          </p:nvSpPr>
          <p:spPr>
            <a:xfrm>
              <a:off x="8720325" y="6043839"/>
              <a:ext cx="423675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8567925" y="6043839"/>
              <a:ext cx="728474" cy="529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83548" y="6236924"/>
            <a:ext cx="138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环境感知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641337" y="6236924"/>
            <a:ext cx="216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dirty="0" smtClean="0"/>
              <a:t>电力感知</a:t>
            </a:r>
            <a:endParaRPr lang="zh-CN" altLang="en-US" sz="1800" dirty="0"/>
          </a:p>
        </p:txBody>
      </p:sp>
      <p:sp>
        <p:nvSpPr>
          <p:cNvPr id="27" name="文本框 26"/>
          <p:cNvSpPr txBox="1"/>
          <p:nvPr/>
        </p:nvSpPr>
        <p:spPr>
          <a:xfrm>
            <a:off x="6470562" y="6236924"/>
            <a:ext cx="216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dirty="0" smtClean="0"/>
              <a:t>家电控制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524" y="1505202"/>
            <a:ext cx="2700000" cy="45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339" y="1505202"/>
            <a:ext cx="2700000" cy="45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8" y="1505202"/>
            <a:ext cx="2700000" cy="45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588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83549" y="359182"/>
            <a:ext cx="3636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Windows Phone-</a:t>
            </a:r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优化调度图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323026"/>
            <a:ext cx="3129566" cy="529772"/>
            <a:chOff x="0" y="284389"/>
            <a:chExt cx="1692275" cy="529772"/>
          </a:xfrm>
        </p:grpSpPr>
        <p:sp>
          <p:nvSpPr>
            <p:cNvPr id="4" name="矩形 3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软件平台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-WP8.1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端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8567925" y="6043839"/>
            <a:ext cx="728474" cy="529772"/>
            <a:chOff x="8567925" y="6043839"/>
            <a:chExt cx="728474" cy="529772"/>
          </a:xfrm>
        </p:grpSpPr>
        <p:sp>
          <p:nvSpPr>
            <p:cNvPr id="8" name="矩形 7"/>
            <p:cNvSpPr/>
            <p:nvPr/>
          </p:nvSpPr>
          <p:spPr>
            <a:xfrm>
              <a:off x="8720325" y="6043839"/>
              <a:ext cx="423675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567925" y="6043839"/>
              <a:ext cx="728474" cy="529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21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54722" y="6308725"/>
            <a:ext cx="170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用电行为感知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41709" y="6308725"/>
            <a:ext cx="216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dirty="0" smtClean="0"/>
              <a:t>空调调度需求</a:t>
            </a:r>
            <a:endParaRPr lang="zh-CN" altLang="en-US" sz="1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404162" y="6308725"/>
            <a:ext cx="216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dirty="0" smtClean="0"/>
              <a:t>空调调度结果</a:t>
            </a:r>
            <a:endParaRPr lang="zh-CN" altLang="en-US" sz="18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75" y="1562982"/>
            <a:ext cx="2700000" cy="45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209" y="1570633"/>
            <a:ext cx="2700000" cy="45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735" y="1569482"/>
            <a:ext cx="2700000" cy="45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06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83549" y="359182"/>
            <a:ext cx="3636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家庭服务端</a:t>
            </a:r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部署图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284389"/>
            <a:ext cx="3451538" cy="529772"/>
            <a:chOff x="0" y="284389"/>
            <a:chExt cx="1692275" cy="529772"/>
          </a:xfrm>
        </p:grpSpPr>
        <p:sp>
          <p:nvSpPr>
            <p:cNvPr id="4" name="矩形 3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软件平台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家庭服务端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8567925" y="6043839"/>
            <a:ext cx="728474" cy="529772"/>
            <a:chOff x="8567925" y="6043839"/>
            <a:chExt cx="728474" cy="529772"/>
          </a:xfrm>
        </p:grpSpPr>
        <p:sp>
          <p:nvSpPr>
            <p:cNvPr id="8" name="矩形 7"/>
            <p:cNvSpPr/>
            <p:nvPr/>
          </p:nvSpPr>
          <p:spPr>
            <a:xfrm>
              <a:off x="8720325" y="6043839"/>
              <a:ext cx="423675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567925" y="6043839"/>
              <a:ext cx="728474" cy="529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22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68" y="1343933"/>
            <a:ext cx="6831974" cy="4991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7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83549" y="359182"/>
            <a:ext cx="3636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家庭服务端</a:t>
            </a:r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数据采集图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284389"/>
            <a:ext cx="3451538" cy="529772"/>
            <a:chOff x="0" y="284389"/>
            <a:chExt cx="1692275" cy="529772"/>
          </a:xfrm>
        </p:grpSpPr>
        <p:sp>
          <p:nvSpPr>
            <p:cNvPr id="4" name="矩形 3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软件平台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家庭服务端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8567925" y="6043839"/>
            <a:ext cx="728474" cy="529772"/>
            <a:chOff x="8567925" y="6043839"/>
            <a:chExt cx="728474" cy="529772"/>
          </a:xfrm>
        </p:grpSpPr>
        <p:sp>
          <p:nvSpPr>
            <p:cNvPr id="8" name="矩形 7"/>
            <p:cNvSpPr/>
            <p:nvPr/>
          </p:nvSpPr>
          <p:spPr>
            <a:xfrm>
              <a:off x="8720325" y="6043839"/>
              <a:ext cx="423675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567925" y="6043839"/>
              <a:ext cx="728474" cy="529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30497" y="869030"/>
            <a:ext cx="7043035" cy="4573989"/>
          </a:xfrm>
          <a:prstGeom prst="rect">
            <a:avLst/>
          </a:prstGeom>
        </p:spPr>
      </p:pic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86" y="1894604"/>
            <a:ext cx="6121076" cy="409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96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84389"/>
            <a:ext cx="1692275" cy="529772"/>
            <a:chOff x="0" y="284389"/>
            <a:chExt cx="1692275" cy="529772"/>
          </a:xfrm>
        </p:grpSpPr>
        <p:sp>
          <p:nvSpPr>
            <p:cNvPr id="3" name="矩形 2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取得成果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8567925" y="6043839"/>
            <a:ext cx="728474" cy="529772"/>
            <a:chOff x="8567925" y="6043839"/>
            <a:chExt cx="728474" cy="529772"/>
          </a:xfrm>
        </p:grpSpPr>
        <p:sp>
          <p:nvSpPr>
            <p:cNvPr id="7" name="矩形 6"/>
            <p:cNvSpPr/>
            <p:nvPr/>
          </p:nvSpPr>
          <p:spPr>
            <a:xfrm>
              <a:off x="8720325" y="6043839"/>
              <a:ext cx="423675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67925" y="6043839"/>
              <a:ext cx="728474" cy="529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24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898476" y="122495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68713" y="917722"/>
            <a:ext cx="8551612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zh-CN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学术论文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第三作者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2000" dirty="0"/>
              <a:t>SHE: smart home energy management system for appliance identification and personalized </a:t>
            </a:r>
            <a:r>
              <a:rPr lang="en-US" altLang="zh-CN" sz="2000" dirty="0" smtClean="0"/>
              <a:t>scheduling[C]</a:t>
            </a:r>
            <a:r>
              <a:rPr lang="en-US" altLang="zh-CN" sz="2000" dirty="0" err="1" smtClean="0"/>
              <a:t>Ubicomp</a:t>
            </a:r>
            <a:r>
              <a:rPr lang="en-US" altLang="zh-CN" sz="2000" dirty="0" smtClean="0"/>
              <a:t>. </a:t>
            </a:r>
            <a:r>
              <a:rPr lang="en-US" altLang="zh-CN" sz="2000" dirty="0"/>
              <a:t>ACM, 2014: 247-250</a:t>
            </a:r>
            <a:r>
              <a:rPr lang="en-US" altLang="zh-CN" sz="2000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第四作者，</a:t>
            </a:r>
            <a:r>
              <a:rPr lang="en-US" altLang="zh-CN" sz="2000" dirty="0"/>
              <a:t> A user demand and preference profiling method for residential energy management[C]</a:t>
            </a:r>
            <a:r>
              <a:rPr lang="en-US" altLang="zh-CN" sz="2000" dirty="0" err="1"/>
              <a:t>Ubicomp</a:t>
            </a:r>
            <a:r>
              <a:rPr lang="en-US" altLang="zh-CN" sz="2000" dirty="0"/>
              <a:t>. ACM, 2014: 911-918</a:t>
            </a:r>
            <a:r>
              <a:rPr lang="en-US" altLang="zh-CN" sz="2000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第五作者，</a:t>
            </a:r>
            <a:r>
              <a:rPr lang="en-US" altLang="zh-CN" sz="2000"/>
              <a:t> A residential load scheduling approach based on load behavior analysis[C] (CASE), IEEE, 2014: 954-959</a:t>
            </a:r>
            <a:r>
              <a:rPr lang="en-US" altLang="zh-CN" sz="2000" smtClean="0"/>
              <a:t>.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zh-CN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竞赛获奖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：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微软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创新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杯“世界公民项目”陕西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大赛三等奖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2015/04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腾飞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杯三等奖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2015/03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进入挑战杯省赛决赛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2015/05</a:t>
            </a: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zh-CN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软件著作权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作者，“智能家庭能源管理系统”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2014SR036923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)  2014/03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55336" y="363998"/>
            <a:ext cx="3864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学术论文</a:t>
            </a:r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竞赛获奖</a:t>
            </a:r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软件著作权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02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24899"/>
            <a:ext cx="1692275" cy="589262"/>
            <a:chOff x="0" y="224899"/>
            <a:chExt cx="1692275" cy="589262"/>
          </a:xfrm>
        </p:grpSpPr>
        <p:sp>
          <p:nvSpPr>
            <p:cNvPr id="3" name="矩形 2"/>
            <p:cNvSpPr/>
            <p:nvPr/>
          </p:nvSpPr>
          <p:spPr>
            <a:xfrm>
              <a:off x="0" y="22489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后续计划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8567925" y="6043839"/>
            <a:ext cx="728474" cy="529772"/>
            <a:chOff x="8567925" y="6043839"/>
            <a:chExt cx="728474" cy="529772"/>
          </a:xfrm>
        </p:grpSpPr>
        <p:sp>
          <p:nvSpPr>
            <p:cNvPr id="7" name="矩形 6"/>
            <p:cNvSpPr/>
            <p:nvPr/>
          </p:nvSpPr>
          <p:spPr>
            <a:xfrm>
              <a:off x="8720325" y="6043839"/>
              <a:ext cx="423675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67925" y="6043839"/>
              <a:ext cx="728474" cy="529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25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898476" y="122495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TextBox 11"/>
          <p:cNvSpPr txBox="1"/>
          <p:nvPr/>
        </p:nvSpPr>
        <p:spPr>
          <a:xfrm>
            <a:off x="168713" y="1124712"/>
            <a:ext cx="855161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zh-CN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文献翻译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2015/ 05/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14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完成英文文献翻译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zh-CN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论文</a:t>
            </a:r>
            <a:r>
              <a:rPr kumimoji="1" lang="zh-CN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撰写</a:t>
            </a:r>
            <a:r>
              <a:rPr kumimoji="1" lang="zh-CN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：</a:t>
            </a:r>
            <a:endParaRPr kumimoji="1" lang="en-US" altLang="zh-CN" sz="24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黑体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2015/ 05/ 14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完成毕设论文提纲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摘要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介绍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方法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市场分析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部分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2015/ 05/ 20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完成毕设论文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初稿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2015/ 06/ 01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完成毕设论文修改稿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2015/ 06/ 14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完成毕设论文定稿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zh-CN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系统</a:t>
            </a:r>
            <a:r>
              <a:rPr kumimoji="1" lang="zh-CN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完善：</a:t>
            </a:r>
            <a:endParaRPr kumimoji="1" lang="zh-CN" altLang="en-US" sz="24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黑体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2015/05/15 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安卓端系统完善，文档撰写  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2015/05/20  WP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端系统完善，文档撰写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2015/05/20 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家庭服务端系统完善，文档撰写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2015/06/01 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远程服务端系统完善，文档撰写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endParaRPr kumimoji="1" lang="zh-CN" altLang="en-US" sz="24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黑体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55336" y="363998"/>
            <a:ext cx="3864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文献翻译</a:t>
            </a:r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论文撰写</a:t>
            </a:r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系统完善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92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349000"/>
            <a:ext cx="9144000" cy="216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05000" y="2721114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谢谢聆听！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905000" y="34290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Thanks for listening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！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2891118" y="3429000"/>
            <a:ext cx="625288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3" r="3619"/>
          <a:stretch>
            <a:fillRect/>
          </a:stretch>
        </p:blipFill>
        <p:spPr>
          <a:xfrm>
            <a:off x="525069" y="2766702"/>
            <a:ext cx="1686385" cy="1525334"/>
          </a:xfrm>
          <a:custGeom>
            <a:avLst/>
            <a:gdLst>
              <a:gd name="connsiteX0" fmla="*/ 171910 w 1686385"/>
              <a:gd name="connsiteY0" fmla="*/ 0 h 1525334"/>
              <a:gd name="connsiteX1" fmla="*/ 257635 w 1686385"/>
              <a:gd name="connsiteY1" fmla="*/ 33338 h 1525334"/>
              <a:gd name="connsiteX2" fmla="*/ 295735 w 1686385"/>
              <a:gd name="connsiteY2" fmla="*/ 71438 h 1525334"/>
              <a:gd name="connsiteX3" fmla="*/ 376698 w 1686385"/>
              <a:gd name="connsiteY3" fmla="*/ 80963 h 1525334"/>
              <a:gd name="connsiteX4" fmla="*/ 381460 w 1686385"/>
              <a:gd name="connsiteY4" fmla="*/ 123825 h 1525334"/>
              <a:gd name="connsiteX5" fmla="*/ 467185 w 1686385"/>
              <a:gd name="connsiteY5" fmla="*/ 180975 h 1525334"/>
              <a:gd name="connsiteX6" fmla="*/ 457660 w 1686385"/>
              <a:gd name="connsiteY6" fmla="*/ 238125 h 1525334"/>
              <a:gd name="connsiteX7" fmla="*/ 576723 w 1686385"/>
              <a:gd name="connsiteY7" fmla="*/ 266700 h 1525334"/>
              <a:gd name="connsiteX8" fmla="*/ 633873 w 1686385"/>
              <a:gd name="connsiteY8" fmla="*/ 371475 h 1525334"/>
              <a:gd name="connsiteX9" fmla="*/ 743410 w 1686385"/>
              <a:gd name="connsiteY9" fmla="*/ 342900 h 1525334"/>
              <a:gd name="connsiteX10" fmla="*/ 791035 w 1686385"/>
              <a:gd name="connsiteY10" fmla="*/ 457200 h 1525334"/>
              <a:gd name="connsiteX11" fmla="*/ 891048 w 1686385"/>
              <a:gd name="connsiteY11" fmla="*/ 481013 h 1525334"/>
              <a:gd name="connsiteX12" fmla="*/ 919623 w 1686385"/>
              <a:gd name="connsiteY12" fmla="*/ 561975 h 1525334"/>
              <a:gd name="connsiteX13" fmla="*/ 1048210 w 1686385"/>
              <a:gd name="connsiteY13" fmla="*/ 619125 h 1525334"/>
              <a:gd name="connsiteX14" fmla="*/ 1062498 w 1686385"/>
              <a:gd name="connsiteY14" fmla="*/ 681038 h 1525334"/>
              <a:gd name="connsiteX15" fmla="*/ 1172035 w 1686385"/>
              <a:gd name="connsiteY15" fmla="*/ 695325 h 1525334"/>
              <a:gd name="connsiteX16" fmla="*/ 1210135 w 1686385"/>
              <a:gd name="connsiteY16" fmla="*/ 795338 h 1525334"/>
              <a:gd name="connsiteX17" fmla="*/ 1252998 w 1686385"/>
              <a:gd name="connsiteY17" fmla="*/ 866775 h 1525334"/>
              <a:gd name="connsiteX18" fmla="*/ 1243473 w 1686385"/>
              <a:gd name="connsiteY18" fmla="*/ 957263 h 1525334"/>
              <a:gd name="connsiteX19" fmla="*/ 1333960 w 1686385"/>
              <a:gd name="connsiteY19" fmla="*/ 962025 h 1525334"/>
              <a:gd name="connsiteX20" fmla="*/ 1353010 w 1686385"/>
              <a:gd name="connsiteY20" fmla="*/ 1062038 h 1525334"/>
              <a:gd name="connsiteX21" fmla="*/ 1424448 w 1686385"/>
              <a:gd name="connsiteY21" fmla="*/ 1057275 h 1525334"/>
              <a:gd name="connsiteX22" fmla="*/ 1462548 w 1686385"/>
              <a:gd name="connsiteY22" fmla="*/ 1138238 h 1525334"/>
              <a:gd name="connsiteX23" fmla="*/ 1581610 w 1686385"/>
              <a:gd name="connsiteY23" fmla="*/ 1181100 h 1525334"/>
              <a:gd name="connsiteX24" fmla="*/ 1572085 w 1686385"/>
              <a:gd name="connsiteY24" fmla="*/ 1290638 h 1525334"/>
              <a:gd name="connsiteX25" fmla="*/ 1686385 w 1686385"/>
              <a:gd name="connsiteY25" fmla="*/ 1314450 h 1525334"/>
              <a:gd name="connsiteX26" fmla="*/ 1217168 w 1686385"/>
              <a:gd name="connsiteY26" fmla="*/ 1525334 h 1525334"/>
              <a:gd name="connsiteX27" fmla="*/ 573625 w 1686385"/>
              <a:gd name="connsiteY27" fmla="*/ 1525334 h 1525334"/>
              <a:gd name="connsiteX28" fmla="*/ 0 w 1686385"/>
              <a:gd name="connsiteY28" fmla="*/ 1157147 h 1525334"/>
              <a:gd name="connsiteX29" fmla="*/ 0 w 1686385"/>
              <a:gd name="connsiteY29" fmla="*/ 81862 h 152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86385" h="1525334">
                <a:moveTo>
                  <a:pt x="171910" y="0"/>
                </a:moveTo>
                <a:lnTo>
                  <a:pt x="257635" y="33338"/>
                </a:lnTo>
                <a:lnTo>
                  <a:pt x="295735" y="71438"/>
                </a:lnTo>
                <a:lnTo>
                  <a:pt x="376698" y="80963"/>
                </a:lnTo>
                <a:lnTo>
                  <a:pt x="381460" y="123825"/>
                </a:lnTo>
                <a:lnTo>
                  <a:pt x="467185" y="180975"/>
                </a:lnTo>
                <a:lnTo>
                  <a:pt x="457660" y="238125"/>
                </a:lnTo>
                <a:lnTo>
                  <a:pt x="576723" y="266700"/>
                </a:lnTo>
                <a:lnTo>
                  <a:pt x="633873" y="371475"/>
                </a:lnTo>
                <a:lnTo>
                  <a:pt x="743410" y="342900"/>
                </a:lnTo>
                <a:lnTo>
                  <a:pt x="791035" y="457200"/>
                </a:lnTo>
                <a:lnTo>
                  <a:pt x="891048" y="481013"/>
                </a:lnTo>
                <a:lnTo>
                  <a:pt x="919623" y="561975"/>
                </a:lnTo>
                <a:lnTo>
                  <a:pt x="1048210" y="619125"/>
                </a:lnTo>
                <a:lnTo>
                  <a:pt x="1062498" y="681038"/>
                </a:lnTo>
                <a:lnTo>
                  <a:pt x="1172035" y="695325"/>
                </a:lnTo>
                <a:lnTo>
                  <a:pt x="1210135" y="795338"/>
                </a:lnTo>
                <a:lnTo>
                  <a:pt x="1252998" y="866775"/>
                </a:lnTo>
                <a:lnTo>
                  <a:pt x="1243473" y="957263"/>
                </a:lnTo>
                <a:lnTo>
                  <a:pt x="1333960" y="962025"/>
                </a:lnTo>
                <a:lnTo>
                  <a:pt x="1353010" y="1062038"/>
                </a:lnTo>
                <a:lnTo>
                  <a:pt x="1424448" y="1057275"/>
                </a:lnTo>
                <a:lnTo>
                  <a:pt x="1462548" y="1138238"/>
                </a:lnTo>
                <a:lnTo>
                  <a:pt x="1581610" y="1181100"/>
                </a:lnTo>
                <a:lnTo>
                  <a:pt x="1572085" y="1290638"/>
                </a:lnTo>
                <a:lnTo>
                  <a:pt x="1686385" y="1314450"/>
                </a:lnTo>
                <a:lnTo>
                  <a:pt x="1217168" y="1525334"/>
                </a:lnTo>
                <a:lnTo>
                  <a:pt x="573625" y="1525334"/>
                </a:lnTo>
                <a:lnTo>
                  <a:pt x="0" y="1157147"/>
                </a:lnTo>
                <a:lnTo>
                  <a:pt x="0" y="81862"/>
                </a:lnTo>
                <a:close/>
              </a:path>
            </a:pathLst>
          </a:cu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687" y="2543125"/>
            <a:ext cx="1749704" cy="1749704"/>
          </a:xfrm>
          <a:custGeom>
            <a:avLst/>
            <a:gdLst>
              <a:gd name="connsiteX0" fmla="*/ 0 w 1749704"/>
              <a:gd name="connsiteY0" fmla="*/ 1381517 h 1749704"/>
              <a:gd name="connsiteX1" fmla="*/ 573625 w 1749704"/>
              <a:gd name="connsiteY1" fmla="*/ 1749704 h 1749704"/>
              <a:gd name="connsiteX2" fmla="*/ 0 w 1749704"/>
              <a:gd name="connsiteY2" fmla="*/ 1749704 h 1749704"/>
              <a:gd name="connsiteX3" fmla="*/ 0 w 1749704"/>
              <a:gd name="connsiteY3" fmla="*/ 0 h 1749704"/>
              <a:gd name="connsiteX4" fmla="*/ 1749704 w 1749704"/>
              <a:gd name="connsiteY4" fmla="*/ 0 h 1749704"/>
              <a:gd name="connsiteX5" fmla="*/ 1749704 w 1749704"/>
              <a:gd name="connsiteY5" fmla="*/ 1749704 h 1749704"/>
              <a:gd name="connsiteX6" fmla="*/ 1217168 w 1749704"/>
              <a:gd name="connsiteY6" fmla="*/ 1749704 h 1749704"/>
              <a:gd name="connsiteX7" fmla="*/ 1686385 w 1749704"/>
              <a:gd name="connsiteY7" fmla="*/ 1538820 h 1749704"/>
              <a:gd name="connsiteX8" fmla="*/ 1572085 w 1749704"/>
              <a:gd name="connsiteY8" fmla="*/ 1515008 h 1749704"/>
              <a:gd name="connsiteX9" fmla="*/ 1581610 w 1749704"/>
              <a:gd name="connsiteY9" fmla="*/ 1405470 h 1749704"/>
              <a:gd name="connsiteX10" fmla="*/ 1462548 w 1749704"/>
              <a:gd name="connsiteY10" fmla="*/ 1362608 h 1749704"/>
              <a:gd name="connsiteX11" fmla="*/ 1424448 w 1749704"/>
              <a:gd name="connsiteY11" fmla="*/ 1281645 h 1749704"/>
              <a:gd name="connsiteX12" fmla="*/ 1353010 w 1749704"/>
              <a:gd name="connsiteY12" fmla="*/ 1286408 h 1749704"/>
              <a:gd name="connsiteX13" fmla="*/ 1333960 w 1749704"/>
              <a:gd name="connsiteY13" fmla="*/ 1186395 h 1749704"/>
              <a:gd name="connsiteX14" fmla="*/ 1243473 w 1749704"/>
              <a:gd name="connsiteY14" fmla="*/ 1181633 h 1749704"/>
              <a:gd name="connsiteX15" fmla="*/ 1252998 w 1749704"/>
              <a:gd name="connsiteY15" fmla="*/ 1091145 h 1749704"/>
              <a:gd name="connsiteX16" fmla="*/ 1210135 w 1749704"/>
              <a:gd name="connsiteY16" fmla="*/ 1019708 h 1749704"/>
              <a:gd name="connsiteX17" fmla="*/ 1172035 w 1749704"/>
              <a:gd name="connsiteY17" fmla="*/ 919695 h 1749704"/>
              <a:gd name="connsiteX18" fmla="*/ 1062498 w 1749704"/>
              <a:gd name="connsiteY18" fmla="*/ 905408 h 1749704"/>
              <a:gd name="connsiteX19" fmla="*/ 1048210 w 1749704"/>
              <a:gd name="connsiteY19" fmla="*/ 843495 h 1749704"/>
              <a:gd name="connsiteX20" fmla="*/ 919623 w 1749704"/>
              <a:gd name="connsiteY20" fmla="*/ 786345 h 1749704"/>
              <a:gd name="connsiteX21" fmla="*/ 891048 w 1749704"/>
              <a:gd name="connsiteY21" fmla="*/ 705383 h 1749704"/>
              <a:gd name="connsiteX22" fmla="*/ 791035 w 1749704"/>
              <a:gd name="connsiteY22" fmla="*/ 681570 h 1749704"/>
              <a:gd name="connsiteX23" fmla="*/ 743410 w 1749704"/>
              <a:gd name="connsiteY23" fmla="*/ 567270 h 1749704"/>
              <a:gd name="connsiteX24" fmla="*/ 633873 w 1749704"/>
              <a:gd name="connsiteY24" fmla="*/ 595845 h 1749704"/>
              <a:gd name="connsiteX25" fmla="*/ 576723 w 1749704"/>
              <a:gd name="connsiteY25" fmla="*/ 491070 h 1749704"/>
              <a:gd name="connsiteX26" fmla="*/ 457660 w 1749704"/>
              <a:gd name="connsiteY26" fmla="*/ 462495 h 1749704"/>
              <a:gd name="connsiteX27" fmla="*/ 467185 w 1749704"/>
              <a:gd name="connsiteY27" fmla="*/ 405345 h 1749704"/>
              <a:gd name="connsiteX28" fmla="*/ 381460 w 1749704"/>
              <a:gd name="connsiteY28" fmla="*/ 348195 h 1749704"/>
              <a:gd name="connsiteX29" fmla="*/ 376698 w 1749704"/>
              <a:gd name="connsiteY29" fmla="*/ 305333 h 1749704"/>
              <a:gd name="connsiteX30" fmla="*/ 295735 w 1749704"/>
              <a:gd name="connsiteY30" fmla="*/ 295808 h 1749704"/>
              <a:gd name="connsiteX31" fmla="*/ 257635 w 1749704"/>
              <a:gd name="connsiteY31" fmla="*/ 257708 h 1749704"/>
              <a:gd name="connsiteX32" fmla="*/ 171910 w 1749704"/>
              <a:gd name="connsiteY32" fmla="*/ 224370 h 1749704"/>
              <a:gd name="connsiteX33" fmla="*/ 0 w 1749704"/>
              <a:gd name="connsiteY33" fmla="*/ 306232 h 174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749704" h="1749704">
                <a:moveTo>
                  <a:pt x="0" y="1381517"/>
                </a:moveTo>
                <a:lnTo>
                  <a:pt x="573625" y="1749704"/>
                </a:lnTo>
                <a:lnTo>
                  <a:pt x="0" y="1749704"/>
                </a:lnTo>
                <a:close/>
                <a:moveTo>
                  <a:pt x="0" y="0"/>
                </a:moveTo>
                <a:lnTo>
                  <a:pt x="1749704" y="0"/>
                </a:lnTo>
                <a:lnTo>
                  <a:pt x="1749704" y="1749704"/>
                </a:lnTo>
                <a:lnTo>
                  <a:pt x="1217168" y="1749704"/>
                </a:lnTo>
                <a:lnTo>
                  <a:pt x="1686385" y="1538820"/>
                </a:lnTo>
                <a:lnTo>
                  <a:pt x="1572085" y="1515008"/>
                </a:lnTo>
                <a:lnTo>
                  <a:pt x="1581610" y="1405470"/>
                </a:lnTo>
                <a:lnTo>
                  <a:pt x="1462548" y="1362608"/>
                </a:lnTo>
                <a:lnTo>
                  <a:pt x="1424448" y="1281645"/>
                </a:lnTo>
                <a:lnTo>
                  <a:pt x="1353010" y="1286408"/>
                </a:lnTo>
                <a:lnTo>
                  <a:pt x="1333960" y="1186395"/>
                </a:lnTo>
                <a:lnTo>
                  <a:pt x="1243473" y="1181633"/>
                </a:lnTo>
                <a:lnTo>
                  <a:pt x="1252998" y="1091145"/>
                </a:lnTo>
                <a:lnTo>
                  <a:pt x="1210135" y="1019708"/>
                </a:lnTo>
                <a:lnTo>
                  <a:pt x="1172035" y="919695"/>
                </a:lnTo>
                <a:lnTo>
                  <a:pt x="1062498" y="905408"/>
                </a:lnTo>
                <a:lnTo>
                  <a:pt x="1048210" y="843495"/>
                </a:lnTo>
                <a:lnTo>
                  <a:pt x="919623" y="786345"/>
                </a:lnTo>
                <a:lnTo>
                  <a:pt x="891048" y="705383"/>
                </a:lnTo>
                <a:lnTo>
                  <a:pt x="791035" y="681570"/>
                </a:lnTo>
                <a:lnTo>
                  <a:pt x="743410" y="567270"/>
                </a:lnTo>
                <a:lnTo>
                  <a:pt x="633873" y="595845"/>
                </a:lnTo>
                <a:lnTo>
                  <a:pt x="576723" y="491070"/>
                </a:lnTo>
                <a:lnTo>
                  <a:pt x="457660" y="462495"/>
                </a:lnTo>
                <a:lnTo>
                  <a:pt x="467185" y="405345"/>
                </a:lnTo>
                <a:lnTo>
                  <a:pt x="381460" y="348195"/>
                </a:lnTo>
                <a:lnTo>
                  <a:pt x="376698" y="305333"/>
                </a:lnTo>
                <a:lnTo>
                  <a:pt x="295735" y="295808"/>
                </a:lnTo>
                <a:lnTo>
                  <a:pt x="257635" y="257708"/>
                </a:lnTo>
                <a:lnTo>
                  <a:pt x="171910" y="224370"/>
                </a:lnTo>
                <a:lnTo>
                  <a:pt x="0" y="3062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16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2222E-6 3.7037E-7 L 0.00208 -0.0039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00" y="-208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7778E-6 -3.33333E-6 L -0.00521 0.004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0" y="20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284389"/>
            <a:ext cx="1692275" cy="529772"/>
            <a:chOff x="0" y="284389"/>
            <a:chExt cx="1692275" cy="529772"/>
          </a:xfrm>
        </p:grpSpPr>
        <p:sp>
          <p:nvSpPr>
            <p:cNvPr id="17" name="矩形 16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目录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321618" y="4186010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背景介绍</a:t>
            </a:r>
            <a:endParaRPr lang="zh-CN" altLang="en-US" sz="14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423676" y="1892754"/>
            <a:ext cx="1944000" cy="1944000"/>
            <a:chOff x="456294" y="1959430"/>
            <a:chExt cx="2148114" cy="2148114"/>
          </a:xfrm>
        </p:grpSpPr>
        <p:sp>
          <p:nvSpPr>
            <p:cNvPr id="2" name="椭圆 1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41" name="矩形 40"/>
          <p:cNvSpPr/>
          <p:nvPr/>
        </p:nvSpPr>
        <p:spPr>
          <a:xfrm>
            <a:off x="2439168" y="4186010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架构设计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2541226" y="1892754"/>
            <a:ext cx="1944000" cy="1944000"/>
            <a:chOff x="2492224" y="1959430"/>
            <a:chExt cx="2148114" cy="2148114"/>
          </a:xfrm>
        </p:grpSpPr>
        <p:sp>
          <p:nvSpPr>
            <p:cNvPr id="40" name="椭圆 39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300" y="2326696"/>
              <a:ext cx="1379962" cy="1413582"/>
            </a:xfrm>
            <a:prstGeom prst="rect">
              <a:avLst/>
            </a:prstGeom>
          </p:spPr>
        </p:pic>
      </p:grpSp>
      <p:sp>
        <p:nvSpPr>
          <p:cNvPr id="31" name="矩形 30"/>
          <p:cNvSpPr/>
          <p:nvPr/>
        </p:nvSpPr>
        <p:spPr>
          <a:xfrm>
            <a:off x="6674267" y="4186010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软件平台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6776325" y="1892754"/>
            <a:ext cx="1944000" cy="1944000"/>
            <a:chOff x="6564085" y="1959430"/>
            <a:chExt cx="2148114" cy="2148114"/>
          </a:xfrm>
        </p:grpSpPr>
        <p:sp>
          <p:nvSpPr>
            <p:cNvPr id="30" name="椭圆 29"/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29" name="Freeform 5"/>
              <p:cNvSpPr>
                <a:spLocks/>
              </p:cNvSpPr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"/>
              <p:cNvSpPr>
                <a:spLocks/>
              </p:cNvSpPr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7"/>
              <p:cNvSpPr>
                <a:spLocks/>
              </p:cNvSpPr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5" name="矩形 24"/>
          <p:cNvSpPr/>
          <p:nvPr/>
        </p:nvSpPr>
        <p:spPr>
          <a:xfrm>
            <a:off x="4556718" y="4186010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硬件平台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4658776" y="1892754"/>
            <a:ext cx="1944000" cy="1944000"/>
            <a:chOff x="4528154" y="1959430"/>
            <a:chExt cx="2148114" cy="2148114"/>
          </a:xfrm>
        </p:grpSpPr>
        <p:sp>
          <p:nvSpPr>
            <p:cNvPr id="24" name="椭圆 23"/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7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4" name="矩形 33"/>
          <p:cNvSpPr/>
          <p:nvPr/>
        </p:nvSpPr>
        <p:spPr>
          <a:xfrm>
            <a:off x="8720325" y="6090005"/>
            <a:ext cx="423675" cy="5297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741297" y="6111180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0" y="284389"/>
            <a:ext cx="1692275" cy="529772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背景介绍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8567925" y="6043839"/>
            <a:ext cx="728474" cy="529772"/>
            <a:chOff x="8567925" y="6043839"/>
            <a:chExt cx="728474" cy="529772"/>
          </a:xfrm>
        </p:grpSpPr>
        <p:sp>
          <p:nvSpPr>
            <p:cNvPr id="46" name="矩形 45"/>
            <p:cNvSpPr/>
            <p:nvPr/>
          </p:nvSpPr>
          <p:spPr>
            <a:xfrm>
              <a:off x="8720325" y="6043839"/>
              <a:ext cx="423675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8567925" y="6043839"/>
              <a:ext cx="728474" cy="529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238125" y="1131888"/>
            <a:ext cx="8524875" cy="2706687"/>
          </a:xfrm>
          <a:prstGeom prst="rect">
            <a:avLst/>
          </a:prstGeom>
        </p:spPr>
        <p:txBody>
          <a:bodyPr lIns="21600" rIns="216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幼圆" pitchFamily="49" charset="-122"/>
              </a:rPr>
              <a:t>能源与环境问题是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幼圆" pitchFamily="49" charset="-122"/>
              </a:rPr>
              <a:t>21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幼圆" pitchFamily="49" charset="-122"/>
              </a:rPr>
              <a:t>世纪最大的科技挑战之一</a:t>
            </a:r>
            <a:endParaRPr lang="en-US" altLang="zh-C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幼圆" pitchFamily="49" charset="-122"/>
            </a:endParaRPr>
          </a:p>
          <a:p>
            <a:pPr>
              <a:lnSpc>
                <a:spcPct val="100000"/>
              </a:lnSpc>
              <a:defRPr/>
            </a:pP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幼圆" pitchFamily="49" charset="-122"/>
              </a:rPr>
              <a:t>我国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幼圆" pitchFamily="49" charset="-122"/>
              </a:rPr>
              <a:t>70%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幼圆" pitchFamily="49" charset="-122"/>
              </a:rPr>
              <a:t>电能源产自利用率低、排放污染比较严重的煤炭</a:t>
            </a:r>
            <a:endParaRPr lang="en-US" altLang="zh-C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幼圆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节约用电，提高能源利用效率，保护环境势在必行</a:t>
            </a:r>
            <a:endParaRPr lang="en-US" altLang="zh-C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  <a:p>
            <a:pPr>
              <a:defRPr/>
            </a:pPr>
            <a:endParaRPr lang="zh-CN" alt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46" y="3309871"/>
            <a:ext cx="4020816" cy="23639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68" y="3293873"/>
            <a:ext cx="3793432" cy="2379974"/>
          </a:xfrm>
          <a:prstGeom prst="rect">
            <a:avLst/>
          </a:prstGeom>
        </p:spPr>
      </p:pic>
      <p:sp>
        <p:nvSpPr>
          <p:cNvPr id="18" name="文本框 14"/>
          <p:cNvSpPr txBox="1"/>
          <p:nvPr/>
        </p:nvSpPr>
        <p:spPr>
          <a:xfrm>
            <a:off x="4180114" y="392776"/>
            <a:ext cx="4540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21</a:t>
            </a:r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世纪的科技挑战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32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0" y="284389"/>
            <a:ext cx="1692275" cy="529772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背景介绍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8567925" y="6043839"/>
            <a:ext cx="728474" cy="529772"/>
            <a:chOff x="8567925" y="6043839"/>
            <a:chExt cx="728474" cy="529772"/>
          </a:xfrm>
        </p:grpSpPr>
        <p:sp>
          <p:nvSpPr>
            <p:cNvPr id="46" name="矩形 45"/>
            <p:cNvSpPr/>
            <p:nvPr/>
          </p:nvSpPr>
          <p:spPr>
            <a:xfrm>
              <a:off x="8720325" y="6043839"/>
              <a:ext cx="423675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8567925" y="6043839"/>
              <a:ext cx="728474" cy="529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文本框 14"/>
          <p:cNvSpPr txBox="1"/>
          <p:nvPr/>
        </p:nvSpPr>
        <p:spPr>
          <a:xfrm>
            <a:off x="4180114" y="392776"/>
            <a:ext cx="4540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节能降耗的重要途径</a:t>
            </a:r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—</a:t>
            </a:r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家庭节能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4472" y="1343933"/>
            <a:ext cx="3651250" cy="69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itchFamily="2" charset="2"/>
              <a:buNone/>
              <a:defRPr/>
            </a:pPr>
            <a:r>
              <a:rPr lang="zh-CN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黑体" pitchFamily="2" charset="-122"/>
              </a:rPr>
              <a:t>能耗结构</a:t>
            </a:r>
          </a:p>
        </p:txBody>
      </p:sp>
      <p:graphicFrame>
        <p:nvGraphicFramePr>
          <p:cNvPr id="17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330515"/>
              </p:ext>
            </p:extLst>
          </p:nvPr>
        </p:nvGraphicFramePr>
        <p:xfrm>
          <a:off x="208844" y="2024808"/>
          <a:ext cx="3744800" cy="2798775"/>
        </p:xfrm>
        <a:graphic>
          <a:graphicData uri="http://schemas.openxmlformats.org/drawingml/2006/table">
            <a:tbl>
              <a:tblPr/>
              <a:tblGrid>
                <a:gridCol w="1828671"/>
                <a:gridCol w="1916129"/>
              </a:tblGrid>
              <a:tr h="6123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幼圆" pitchFamily="49" charset="-122"/>
                          <a:ea typeface="幼圆" pitchFamily="49" charset="-122"/>
                        </a:rPr>
                        <a:t>耗能种类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幼圆" pitchFamily="49" charset="-122"/>
                          <a:ea typeface="幼圆" pitchFamily="49" charset="-122"/>
                        </a:rPr>
                        <a:t>耗能比例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9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ea typeface="幼圆" pitchFamily="49" charset="-122"/>
                        </a:rPr>
                        <a:t>家庭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ea typeface="幼圆" pitchFamily="49" charset="-122"/>
                        </a:rPr>
                        <a:t>30%</a:t>
                      </a:r>
                      <a:b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ea typeface="幼圆" pitchFamily="49" charset="-122"/>
                        </a:rPr>
                      </a:b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ea typeface="幼圆" pitchFamily="49" charset="-122"/>
                        </a:rPr>
                        <a:t>（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ea typeface="幼圆" pitchFamily="49" charset="-122"/>
                        </a:rPr>
                        <a:t>68%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ea typeface="幼圆" pitchFamily="49" charset="-122"/>
                        </a:rPr>
                        <a:t>电能）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90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ea typeface="幼圆" pitchFamily="49" charset="-122"/>
                        </a:rPr>
                        <a:t>工业生产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ea typeface="幼圆" pitchFamily="49" charset="-122"/>
                        </a:rPr>
                        <a:t>40%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18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ea typeface="幼圆" pitchFamily="49" charset="-122"/>
                        </a:rPr>
                        <a:t>其它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ea typeface="幼圆" pitchFamily="49" charset="-122"/>
                        </a:rPr>
                        <a:t>30%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幼圆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997385" y="5353276"/>
            <a:ext cx="716597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 eaLnBrk="0" hangingPunct="0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None/>
              <a:defRPr/>
            </a:pPr>
            <a:r>
              <a:rPr kumimoji="1" lang="zh-CN" altLang="en-US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家庭节能长期</a:t>
            </a:r>
            <a:r>
              <a:rPr kumimoji="1"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被忽略，有非常大潜力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167" y="929560"/>
            <a:ext cx="5153025" cy="2494636"/>
          </a:xfrm>
          <a:prstGeom prst="rect">
            <a:avLst/>
          </a:prstGeom>
        </p:spPr>
      </p:pic>
      <p:sp>
        <p:nvSpPr>
          <p:cNvPr id="15" name="内容占位符 6"/>
          <p:cNvSpPr txBox="1">
            <a:spLocks/>
          </p:cNvSpPr>
          <p:nvPr/>
        </p:nvSpPr>
        <p:spPr>
          <a:xfrm>
            <a:off x="4085544" y="3583689"/>
            <a:ext cx="4729349" cy="14523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28600">
              <a:spcBef>
                <a:spcPct val="5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2009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年美国平均每个家庭的能源花费为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$2024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，其中电能占了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63%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28600">
              <a:spcBef>
                <a:spcPct val="5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家庭节能具有很好的经济前景。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958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0" y="284389"/>
            <a:ext cx="1692275" cy="529772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需求</a:t>
              </a:r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分析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8567925" y="6043839"/>
            <a:ext cx="728474" cy="529772"/>
            <a:chOff x="8567925" y="6043839"/>
            <a:chExt cx="728474" cy="529772"/>
          </a:xfrm>
        </p:grpSpPr>
        <p:sp>
          <p:nvSpPr>
            <p:cNvPr id="46" name="矩形 45"/>
            <p:cNvSpPr/>
            <p:nvPr/>
          </p:nvSpPr>
          <p:spPr>
            <a:xfrm>
              <a:off x="8720325" y="6043839"/>
              <a:ext cx="423675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8567925" y="6043839"/>
              <a:ext cx="728474" cy="529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1" name="文本框 14"/>
          <p:cNvSpPr txBox="1"/>
          <p:nvPr/>
        </p:nvSpPr>
        <p:spPr>
          <a:xfrm>
            <a:off x="4180114" y="392776"/>
            <a:ext cx="4540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存在的问题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4398" y="2544688"/>
            <a:ext cx="833520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家庭居民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方面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不合理的电器使用方式，损伤电器寿命。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不知道峰谷电价，增加家庭用电费用。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电网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方面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很难预测居民用电的随机性，不能合理制定发电策略。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难以转移电网用电高峰，能源利用率低</a:t>
            </a:r>
            <a:r>
              <a:rPr lang="en-US" sz="2000" dirty="0" smtClean="0">
                <a:latin typeface="微软雅黑" pitchFamily="34" charset="-122"/>
                <a:ea typeface="微软雅黑" pitchFamily="34" charset="-122"/>
              </a:rPr>
              <a:t>         </a:t>
            </a:r>
            <a:endParaRPr 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989012" y="1343933"/>
            <a:ext cx="716597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 eaLnBrk="0" hangingPunct="0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None/>
              <a:defRPr/>
            </a:pPr>
            <a:r>
              <a:rPr kumimoji="1" lang="zh-CN" altLang="en-US" sz="32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社会用电存在的</a:t>
            </a:r>
            <a:r>
              <a:rPr kumimoji="1" lang="zh-CN" altLang="en-US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问题</a:t>
            </a:r>
            <a:endParaRPr kumimoji="1" lang="zh-CN" altLang="en-US" sz="32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102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0" y="284389"/>
            <a:ext cx="1692275" cy="529772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需求分析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74291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8567925" y="6043839"/>
            <a:ext cx="728474" cy="529772"/>
            <a:chOff x="8567925" y="6043839"/>
            <a:chExt cx="728474" cy="529772"/>
          </a:xfrm>
        </p:grpSpPr>
        <p:sp>
          <p:nvSpPr>
            <p:cNvPr id="46" name="矩形 45"/>
            <p:cNvSpPr/>
            <p:nvPr/>
          </p:nvSpPr>
          <p:spPr>
            <a:xfrm>
              <a:off x="8720325" y="6043839"/>
              <a:ext cx="423675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8567925" y="6043839"/>
              <a:ext cx="728474" cy="529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6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1" name="文本框 14"/>
          <p:cNvSpPr txBox="1"/>
          <p:nvPr/>
        </p:nvSpPr>
        <p:spPr>
          <a:xfrm>
            <a:off x="4180114" y="392776"/>
            <a:ext cx="4540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现有智能家居方法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9990" y="4054873"/>
            <a:ext cx="8340335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局限性：</a:t>
            </a:r>
            <a:endParaRPr lang="en-US" sz="2000" dirty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需要改造电器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dirty="0" smtClean="0">
                <a:solidFill>
                  <a:srgbClr val="A64C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复杂，昂贵</a:t>
            </a:r>
            <a:endParaRPr lang="en-US" altLang="zh-CN" sz="2000" dirty="0">
              <a:solidFill>
                <a:srgbClr val="A64C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提供统一的解决方案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dirty="0">
                <a:solidFill>
                  <a:srgbClr val="A64C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很难适用于每一个</a:t>
            </a:r>
            <a:r>
              <a:rPr lang="zh-CN" altLang="en-US" sz="2000" dirty="0" smtClean="0">
                <a:solidFill>
                  <a:srgbClr val="A64C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sz="2000" dirty="0" smtClean="0">
              <a:solidFill>
                <a:srgbClr val="A64C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局部的解决问题，只考虑单个的家庭用户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dirty="0" smtClean="0">
                <a:solidFill>
                  <a:srgbClr val="A64C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不能和电网合作，对一个大的区域进行调控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5" y="1139393"/>
            <a:ext cx="56578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6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0" y="284389"/>
            <a:ext cx="1692275" cy="529772"/>
            <a:chOff x="0" y="284389"/>
            <a:chExt cx="1692275" cy="529772"/>
          </a:xfrm>
        </p:grpSpPr>
        <p:sp>
          <p:nvSpPr>
            <p:cNvPr id="75" name="矩形 74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需求分析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0" y="814161"/>
            <a:ext cx="914400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8567925" y="6043839"/>
            <a:ext cx="728474" cy="529772"/>
            <a:chOff x="8567925" y="6043839"/>
            <a:chExt cx="728474" cy="529772"/>
          </a:xfrm>
        </p:grpSpPr>
        <p:sp>
          <p:nvSpPr>
            <p:cNvPr id="46" name="矩形 45"/>
            <p:cNvSpPr/>
            <p:nvPr/>
          </p:nvSpPr>
          <p:spPr>
            <a:xfrm>
              <a:off x="8720325" y="6043839"/>
              <a:ext cx="423675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8567925" y="6043839"/>
              <a:ext cx="728474" cy="529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7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1" name="文本框 14"/>
          <p:cNvSpPr txBox="1"/>
          <p:nvPr/>
        </p:nvSpPr>
        <p:spPr>
          <a:xfrm>
            <a:off x="4180114" y="392776"/>
            <a:ext cx="4540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本项目贡献点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2292" y="1160679"/>
            <a:ext cx="833520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本研究提出了一种个性化的智能家庭控制方案，不仅可根据每个用户的日常行为习惯进行个性化自动控制，并能够分析用户用电数据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帮助电网制定合理的发电策略。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sz="20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本研究主要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贡献点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家庭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居民方面：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spcBef>
                <a:spcPts val="600"/>
              </a:spcBef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感知用户家庭环境状况，自动控制家电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，提供合理的用电建议。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电网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方面：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spcBef>
                <a:spcPts val="600"/>
              </a:spcBef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分析家庭用电数据，帮助电网制定合理的发电策略，并结合用户的需求侧响应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，促使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电网经济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运行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节能减排。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spcBef>
                <a:spcPts val="600"/>
              </a:spcBef>
            </a:pPr>
            <a:endParaRPr 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972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284389"/>
            <a:ext cx="1692275" cy="529772"/>
            <a:chOff x="0" y="284389"/>
            <a:chExt cx="1692275" cy="529772"/>
          </a:xfrm>
        </p:grpSpPr>
        <p:sp>
          <p:nvSpPr>
            <p:cNvPr id="17" name="矩形 16"/>
            <p:cNvSpPr/>
            <p:nvPr/>
          </p:nvSpPr>
          <p:spPr>
            <a:xfrm>
              <a:off x="0" y="284389"/>
              <a:ext cx="1511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目录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577975" y="284389"/>
              <a:ext cx="114300" cy="5297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321618" y="4186010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背景介绍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56718" y="4186010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硬件平台</a:t>
            </a:r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4658776" y="1892754"/>
            <a:ext cx="1944000" cy="1944000"/>
            <a:chOff x="4528154" y="1959430"/>
            <a:chExt cx="2148114" cy="2148114"/>
          </a:xfrm>
        </p:grpSpPr>
        <p:sp>
          <p:nvSpPr>
            <p:cNvPr id="24" name="椭圆 23"/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7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4" name="矩形 33"/>
          <p:cNvSpPr/>
          <p:nvPr/>
        </p:nvSpPr>
        <p:spPr>
          <a:xfrm>
            <a:off x="8720325" y="6043839"/>
            <a:ext cx="423675" cy="5297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>
            <a:grpSpLocks noChangeAspect="1"/>
          </p:cNvGrpSpPr>
          <p:nvPr/>
        </p:nvGrpSpPr>
        <p:grpSpPr>
          <a:xfrm>
            <a:off x="423676" y="1892754"/>
            <a:ext cx="1944000" cy="1944000"/>
            <a:chOff x="456294" y="1959430"/>
            <a:chExt cx="2148114" cy="2148114"/>
          </a:xfrm>
        </p:grpSpPr>
        <p:sp>
          <p:nvSpPr>
            <p:cNvPr id="38" name="椭圆 37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grpSp>
        <p:nvGrpSpPr>
          <p:cNvPr id="42" name="组合 41"/>
          <p:cNvGrpSpPr>
            <a:grpSpLocks noChangeAspect="1"/>
          </p:cNvGrpSpPr>
          <p:nvPr/>
        </p:nvGrpSpPr>
        <p:grpSpPr>
          <a:xfrm>
            <a:off x="2541226" y="1892754"/>
            <a:ext cx="1944000" cy="1944000"/>
            <a:chOff x="2492224" y="1959430"/>
            <a:chExt cx="2148114" cy="2148114"/>
          </a:xfrm>
        </p:grpSpPr>
        <p:sp>
          <p:nvSpPr>
            <p:cNvPr id="43" name="椭圆 42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rgbClr val="0070C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300" y="2326696"/>
              <a:ext cx="1379962" cy="1413582"/>
            </a:xfrm>
            <a:prstGeom prst="rect">
              <a:avLst/>
            </a:prstGeom>
          </p:spPr>
        </p:pic>
      </p:grpSp>
      <p:sp>
        <p:nvSpPr>
          <p:cNvPr id="45" name="矩形 44"/>
          <p:cNvSpPr/>
          <p:nvPr/>
        </p:nvSpPr>
        <p:spPr>
          <a:xfrm>
            <a:off x="2439168" y="4186010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架构设计</a:t>
            </a:r>
            <a:endParaRPr lang="en-US" altLang="zh-CN" sz="2800" b="1" dirty="0" smtClean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674267" y="4186010"/>
            <a:ext cx="2148116" cy="77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软件平台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6776325" y="1892754"/>
            <a:ext cx="1944000" cy="1944000"/>
            <a:chOff x="6564085" y="1959430"/>
            <a:chExt cx="2148114" cy="2148114"/>
          </a:xfrm>
        </p:grpSpPr>
        <p:sp>
          <p:nvSpPr>
            <p:cNvPr id="46" name="椭圆 45"/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49" name="Freeform 5"/>
              <p:cNvSpPr>
                <a:spLocks/>
              </p:cNvSpPr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6"/>
              <p:cNvSpPr>
                <a:spLocks/>
              </p:cNvSpPr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7"/>
              <p:cNvSpPr>
                <a:spLocks/>
              </p:cNvSpPr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8"/>
              <p:cNvSpPr>
                <a:spLocks/>
              </p:cNvSpPr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095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5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8513</TotalTime>
  <Words>827</Words>
  <Application>Microsoft Office PowerPoint</Application>
  <PresentationFormat>全屏显示(4:3)</PresentationFormat>
  <Paragraphs>279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黑体</vt:lpstr>
      <vt:lpstr>宋体</vt:lpstr>
      <vt:lpstr>微软雅黑</vt:lpstr>
      <vt:lpstr>幼圆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Yulin Che</cp:lastModifiedBy>
  <cp:revision>443</cp:revision>
  <dcterms:created xsi:type="dcterms:W3CDTF">2014-11-08T02:42:27Z</dcterms:created>
  <dcterms:modified xsi:type="dcterms:W3CDTF">2015-05-07T04:48:20Z</dcterms:modified>
</cp:coreProperties>
</file>